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73"/>
  </p:notesMasterIdLst>
  <p:handoutMasterIdLst>
    <p:handoutMasterId r:id="rId74"/>
  </p:handoutMasterIdLst>
  <p:sldIdLst>
    <p:sldId id="322" r:id="rId3"/>
    <p:sldId id="259" r:id="rId4"/>
    <p:sldId id="416" r:id="rId5"/>
    <p:sldId id="498" r:id="rId6"/>
    <p:sldId id="500" r:id="rId7"/>
    <p:sldId id="501" r:id="rId8"/>
    <p:sldId id="502" r:id="rId9"/>
    <p:sldId id="503" r:id="rId10"/>
    <p:sldId id="504" r:id="rId11"/>
    <p:sldId id="505" r:id="rId12"/>
    <p:sldId id="486" r:id="rId13"/>
    <p:sldId id="506" r:id="rId14"/>
    <p:sldId id="488" r:id="rId15"/>
    <p:sldId id="497" r:id="rId16"/>
    <p:sldId id="507" r:id="rId17"/>
    <p:sldId id="508" r:id="rId18"/>
    <p:sldId id="509" r:id="rId19"/>
    <p:sldId id="512" r:id="rId20"/>
    <p:sldId id="513" r:id="rId21"/>
    <p:sldId id="510" r:id="rId22"/>
    <p:sldId id="553" r:id="rId23"/>
    <p:sldId id="511" r:id="rId24"/>
    <p:sldId id="514" r:id="rId25"/>
    <p:sldId id="515" r:id="rId26"/>
    <p:sldId id="516" r:id="rId27"/>
    <p:sldId id="487" r:id="rId28"/>
    <p:sldId id="517" r:id="rId29"/>
    <p:sldId id="518" r:id="rId30"/>
    <p:sldId id="519" r:id="rId31"/>
    <p:sldId id="521" r:id="rId32"/>
    <p:sldId id="520" r:id="rId33"/>
    <p:sldId id="522" r:id="rId34"/>
    <p:sldId id="523" r:id="rId35"/>
    <p:sldId id="524" r:id="rId36"/>
    <p:sldId id="490" r:id="rId37"/>
    <p:sldId id="489" r:id="rId38"/>
    <p:sldId id="525" r:id="rId39"/>
    <p:sldId id="526" r:id="rId40"/>
    <p:sldId id="527" r:id="rId41"/>
    <p:sldId id="491" r:id="rId42"/>
    <p:sldId id="554" r:id="rId43"/>
    <p:sldId id="492" r:id="rId44"/>
    <p:sldId id="528" r:id="rId45"/>
    <p:sldId id="555" r:id="rId46"/>
    <p:sldId id="529" r:id="rId47"/>
    <p:sldId id="548" r:id="rId48"/>
    <p:sldId id="549" r:id="rId49"/>
    <p:sldId id="530" r:id="rId50"/>
    <p:sldId id="531" r:id="rId51"/>
    <p:sldId id="532" r:id="rId52"/>
    <p:sldId id="533" r:id="rId53"/>
    <p:sldId id="534" r:id="rId54"/>
    <p:sldId id="493" r:id="rId55"/>
    <p:sldId id="535" r:id="rId56"/>
    <p:sldId id="536" r:id="rId57"/>
    <p:sldId id="537" r:id="rId58"/>
    <p:sldId id="550" r:id="rId59"/>
    <p:sldId id="538" r:id="rId60"/>
    <p:sldId id="494" r:id="rId61"/>
    <p:sldId id="539" r:id="rId62"/>
    <p:sldId id="541" r:id="rId63"/>
    <p:sldId id="552" r:id="rId64"/>
    <p:sldId id="495" r:id="rId65"/>
    <p:sldId id="542" r:id="rId66"/>
    <p:sldId id="551" r:id="rId67"/>
    <p:sldId id="543" r:id="rId68"/>
    <p:sldId id="544" r:id="rId69"/>
    <p:sldId id="545" r:id="rId70"/>
    <p:sldId id="546" r:id="rId71"/>
    <p:sldId id="547"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8F8F"/>
    <a:srgbClr val="003A8F"/>
    <a:srgbClr val="73D2E8"/>
    <a:srgbClr val="61C09E"/>
    <a:srgbClr val="C1D9DF"/>
    <a:srgbClr val="E29544"/>
    <a:srgbClr val="FCF5ED"/>
    <a:srgbClr val="E3893D"/>
    <a:srgbClr val="E47C37"/>
    <a:srgbClr val="00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6" autoAdjust="0"/>
    <p:restoredTop sz="87130"/>
  </p:normalViewPr>
  <p:slideViewPr>
    <p:cSldViewPr snapToGrid="0" snapToObjects="1">
      <p:cViewPr varScale="1">
        <p:scale>
          <a:sx n="80" d="100"/>
          <a:sy n="80" d="100"/>
        </p:scale>
        <p:origin x="871" y="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54AEF09-83B0-4598-9ED5-772094004CED}" type="doc">
      <dgm:prSet loTypeId="urn:microsoft.com/office/officeart/2005/8/layout/chevron1" loCatId="process" qsTypeId="urn:microsoft.com/office/officeart/2005/8/quickstyle/simple1#1" qsCatId="simple" csTypeId="urn:microsoft.com/office/officeart/2005/8/colors/colorful3#1" csCatId="colorful" phldr="1"/>
      <dgm:spPr/>
    </dgm:pt>
    <dgm:pt modelId="{CAF76474-C63A-4F93-859B-545CD275005B}">
      <dgm:prSet phldrT="[文本]" custT="1"/>
      <dgm:spPr/>
      <dgm:t>
        <a:bodyPr/>
        <a:lstStyle/>
        <a:p>
          <a:r>
            <a:rPr lang="zh-CN" altLang="en-US" sz="1800" dirty="0"/>
            <a:t>数据采集</a:t>
          </a:r>
        </a:p>
      </dgm:t>
    </dgm:pt>
    <dgm:pt modelId="{552344D8-FF52-4E33-8E62-CFD87E7D5D7E}" type="parTrans" cxnId="{537FA008-11DA-4D04-A85C-6F006A8EC0A1}">
      <dgm:prSet/>
      <dgm:spPr/>
      <dgm:t>
        <a:bodyPr/>
        <a:lstStyle/>
        <a:p>
          <a:endParaRPr lang="zh-CN" altLang="en-US"/>
        </a:p>
      </dgm:t>
    </dgm:pt>
    <dgm:pt modelId="{D94FEDF0-FC07-4B64-9F69-685D9667E23C}" type="sibTrans" cxnId="{537FA008-11DA-4D04-A85C-6F006A8EC0A1}">
      <dgm:prSet/>
      <dgm:spPr/>
      <dgm:t>
        <a:bodyPr/>
        <a:lstStyle/>
        <a:p>
          <a:endParaRPr lang="zh-CN" altLang="en-US"/>
        </a:p>
      </dgm:t>
    </dgm:pt>
    <dgm:pt modelId="{F575E9D6-61F9-4C89-9AA2-EEDFE2516AAA}">
      <dgm:prSet phldrT="[文本]" custT="1"/>
      <dgm:spPr/>
      <dgm:t>
        <a:bodyPr/>
        <a:lstStyle/>
        <a:p>
          <a:r>
            <a:rPr lang="zh-CN" altLang="en-US" sz="1800" dirty="0"/>
            <a:t>实时分析处理</a:t>
          </a:r>
        </a:p>
      </dgm:t>
    </dgm:pt>
    <dgm:pt modelId="{E2DF91A9-3E41-4575-89C0-58D5F1763D52}" type="parTrans" cxnId="{E9B405A7-7D91-4681-8A92-C1F7277B9D23}">
      <dgm:prSet/>
      <dgm:spPr/>
      <dgm:t>
        <a:bodyPr/>
        <a:lstStyle/>
        <a:p>
          <a:endParaRPr lang="zh-CN" altLang="en-US"/>
        </a:p>
      </dgm:t>
    </dgm:pt>
    <dgm:pt modelId="{9374406B-EFCF-4B3D-B39E-128C8ED09B6F}" type="sibTrans" cxnId="{E9B405A7-7D91-4681-8A92-C1F7277B9D23}">
      <dgm:prSet/>
      <dgm:spPr/>
      <dgm:t>
        <a:bodyPr/>
        <a:lstStyle/>
        <a:p>
          <a:endParaRPr lang="zh-CN" altLang="en-US"/>
        </a:p>
      </dgm:t>
    </dgm:pt>
    <dgm:pt modelId="{8D43DFFF-C19C-4A31-B0FF-9AC439666895}">
      <dgm:prSet phldrT="[文本]" custT="1"/>
      <dgm:spPr/>
      <dgm:t>
        <a:bodyPr/>
        <a:lstStyle/>
        <a:p>
          <a:r>
            <a:rPr lang="zh-CN" altLang="en-US" sz="1800" dirty="0"/>
            <a:t>结果反馈</a:t>
          </a:r>
        </a:p>
      </dgm:t>
    </dgm:pt>
    <dgm:pt modelId="{A7E270E5-F32B-4419-A4AF-195BE31376C8}" type="parTrans" cxnId="{628E7ED7-379C-404D-BAEC-EDAFA7C4C19E}">
      <dgm:prSet/>
      <dgm:spPr/>
      <dgm:t>
        <a:bodyPr/>
        <a:lstStyle/>
        <a:p>
          <a:endParaRPr lang="zh-CN" altLang="en-US"/>
        </a:p>
      </dgm:t>
    </dgm:pt>
    <dgm:pt modelId="{5896A561-856B-47F7-B784-BAED6CDE88CE}" type="sibTrans" cxnId="{628E7ED7-379C-404D-BAEC-EDAFA7C4C19E}">
      <dgm:prSet/>
      <dgm:spPr/>
      <dgm:t>
        <a:bodyPr/>
        <a:lstStyle/>
        <a:p>
          <a:endParaRPr lang="zh-CN" altLang="en-US"/>
        </a:p>
      </dgm:t>
    </dgm:pt>
    <dgm:pt modelId="{8950A45B-6911-4CE8-B1B8-0A9CE8B84A51}" type="pres">
      <dgm:prSet presAssocID="{F54AEF09-83B0-4598-9ED5-772094004CED}" presName="Name0" presStyleCnt="0">
        <dgm:presLayoutVars>
          <dgm:dir/>
          <dgm:animLvl val="lvl"/>
          <dgm:resizeHandles val="exact"/>
        </dgm:presLayoutVars>
      </dgm:prSet>
      <dgm:spPr/>
    </dgm:pt>
    <dgm:pt modelId="{04274F73-605E-45EF-804B-955C2019DABF}" type="pres">
      <dgm:prSet presAssocID="{CAF76474-C63A-4F93-859B-545CD275005B}" presName="parTxOnly" presStyleLbl="node1" presStyleIdx="0" presStyleCnt="3" custScaleY="44089" custLinFactNeighborX="-821" custLinFactNeighborY="-307">
        <dgm:presLayoutVars>
          <dgm:chMax val="0"/>
          <dgm:chPref val="0"/>
          <dgm:bulletEnabled val="1"/>
        </dgm:presLayoutVars>
      </dgm:prSet>
      <dgm:spPr/>
    </dgm:pt>
    <dgm:pt modelId="{5F9848BC-401E-4786-B33F-DBD50A1175C8}" type="pres">
      <dgm:prSet presAssocID="{D94FEDF0-FC07-4B64-9F69-685D9667E23C}" presName="parTxOnlySpace" presStyleCnt="0"/>
      <dgm:spPr/>
    </dgm:pt>
    <dgm:pt modelId="{4B63D486-2429-4193-9B48-6A88E3F9F15D}" type="pres">
      <dgm:prSet presAssocID="{F575E9D6-61F9-4C89-9AA2-EEDFE2516AAA}" presName="parTxOnly" presStyleLbl="node1" presStyleIdx="1" presStyleCnt="3" custScaleY="44359">
        <dgm:presLayoutVars>
          <dgm:chMax val="0"/>
          <dgm:chPref val="0"/>
          <dgm:bulletEnabled val="1"/>
        </dgm:presLayoutVars>
      </dgm:prSet>
      <dgm:spPr/>
    </dgm:pt>
    <dgm:pt modelId="{2D383C9A-9162-453A-B205-9A22BECFA7D0}" type="pres">
      <dgm:prSet presAssocID="{9374406B-EFCF-4B3D-B39E-128C8ED09B6F}" presName="parTxOnlySpace" presStyleCnt="0"/>
      <dgm:spPr/>
    </dgm:pt>
    <dgm:pt modelId="{523253D8-515F-43B4-BB9A-18132008429F}" type="pres">
      <dgm:prSet presAssocID="{8D43DFFF-C19C-4A31-B0FF-9AC439666895}" presName="parTxOnly" presStyleLbl="node1" presStyleIdx="2" presStyleCnt="3" custScaleY="44044" custLinFactX="26737" custLinFactNeighborX="100000" custLinFactNeighborY="0">
        <dgm:presLayoutVars>
          <dgm:chMax val="0"/>
          <dgm:chPref val="0"/>
          <dgm:bulletEnabled val="1"/>
        </dgm:presLayoutVars>
      </dgm:prSet>
      <dgm:spPr/>
    </dgm:pt>
  </dgm:ptLst>
  <dgm:cxnLst>
    <dgm:cxn modelId="{537FA008-11DA-4D04-A85C-6F006A8EC0A1}" srcId="{F54AEF09-83B0-4598-9ED5-772094004CED}" destId="{CAF76474-C63A-4F93-859B-545CD275005B}" srcOrd="0" destOrd="0" parTransId="{552344D8-FF52-4E33-8E62-CFD87E7D5D7E}" sibTransId="{D94FEDF0-FC07-4B64-9F69-685D9667E23C}"/>
    <dgm:cxn modelId="{E9B405A7-7D91-4681-8A92-C1F7277B9D23}" srcId="{F54AEF09-83B0-4598-9ED5-772094004CED}" destId="{F575E9D6-61F9-4C89-9AA2-EEDFE2516AAA}" srcOrd="1" destOrd="0" parTransId="{E2DF91A9-3E41-4575-89C0-58D5F1763D52}" sibTransId="{9374406B-EFCF-4B3D-B39E-128C8ED09B6F}"/>
    <dgm:cxn modelId="{178D8DA7-53FE-46BF-B194-57C0EC05AB41}" type="presOf" srcId="{8D43DFFF-C19C-4A31-B0FF-9AC439666895}" destId="{523253D8-515F-43B4-BB9A-18132008429F}" srcOrd="0" destOrd="0" presId="urn:microsoft.com/office/officeart/2005/8/layout/chevron1"/>
    <dgm:cxn modelId="{FD97BDB2-5955-43A2-89A7-737708245986}" type="presOf" srcId="{CAF76474-C63A-4F93-859B-545CD275005B}" destId="{04274F73-605E-45EF-804B-955C2019DABF}" srcOrd="0" destOrd="0" presId="urn:microsoft.com/office/officeart/2005/8/layout/chevron1"/>
    <dgm:cxn modelId="{20CF19CB-9F05-48E5-8F45-B69EC09BA6D9}" type="presOf" srcId="{F54AEF09-83B0-4598-9ED5-772094004CED}" destId="{8950A45B-6911-4CE8-B1B8-0A9CE8B84A51}" srcOrd="0" destOrd="0" presId="urn:microsoft.com/office/officeart/2005/8/layout/chevron1"/>
    <dgm:cxn modelId="{628E7ED7-379C-404D-BAEC-EDAFA7C4C19E}" srcId="{F54AEF09-83B0-4598-9ED5-772094004CED}" destId="{8D43DFFF-C19C-4A31-B0FF-9AC439666895}" srcOrd="2" destOrd="0" parTransId="{A7E270E5-F32B-4419-A4AF-195BE31376C8}" sibTransId="{5896A561-856B-47F7-B784-BAED6CDE88CE}"/>
    <dgm:cxn modelId="{A22DF4D8-C6A0-436B-9F05-7F2C62587A66}" type="presOf" srcId="{F575E9D6-61F9-4C89-9AA2-EEDFE2516AAA}" destId="{4B63D486-2429-4193-9B48-6A88E3F9F15D}" srcOrd="0" destOrd="0" presId="urn:microsoft.com/office/officeart/2005/8/layout/chevron1"/>
    <dgm:cxn modelId="{B4211D53-7F7B-4F9B-A12D-18FDF769CB6E}" type="presParOf" srcId="{8950A45B-6911-4CE8-B1B8-0A9CE8B84A51}" destId="{04274F73-605E-45EF-804B-955C2019DABF}" srcOrd="0" destOrd="0" presId="urn:microsoft.com/office/officeart/2005/8/layout/chevron1"/>
    <dgm:cxn modelId="{F2CB1353-8FC8-44EF-9AE3-2551BC90CD80}" type="presParOf" srcId="{8950A45B-6911-4CE8-B1B8-0A9CE8B84A51}" destId="{5F9848BC-401E-4786-B33F-DBD50A1175C8}" srcOrd="1" destOrd="0" presId="urn:microsoft.com/office/officeart/2005/8/layout/chevron1"/>
    <dgm:cxn modelId="{FBBF058B-E10C-483B-8162-65A99C07B70B}" type="presParOf" srcId="{8950A45B-6911-4CE8-B1B8-0A9CE8B84A51}" destId="{4B63D486-2429-4193-9B48-6A88E3F9F15D}" srcOrd="2" destOrd="0" presId="urn:microsoft.com/office/officeart/2005/8/layout/chevron1"/>
    <dgm:cxn modelId="{0CB0FD5A-8C26-4302-8823-195C03EE4A3D}" type="presParOf" srcId="{8950A45B-6911-4CE8-B1B8-0A9CE8B84A51}" destId="{2D383C9A-9162-453A-B205-9A22BECFA7D0}" srcOrd="3" destOrd="0" presId="urn:microsoft.com/office/officeart/2005/8/layout/chevron1"/>
    <dgm:cxn modelId="{CE32A64D-7DC6-466C-AE26-74843311843D}" type="presParOf" srcId="{8950A45B-6911-4CE8-B1B8-0A9CE8B84A51}" destId="{523253D8-515F-43B4-BB9A-18132008429F}"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74F73-605E-45EF-804B-955C2019DABF}">
      <dsp:nvSpPr>
        <dsp:cNvPr id="0" name=""/>
        <dsp:cNvSpPr/>
      </dsp:nvSpPr>
      <dsp:spPr>
        <a:xfrm>
          <a:off x="0" y="960693"/>
          <a:ext cx="2246440" cy="39617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数据采集</a:t>
          </a:r>
        </a:p>
      </dsp:txBody>
      <dsp:txXfrm>
        <a:off x="198087" y="960693"/>
        <a:ext cx="1850267" cy="396173"/>
      </dsp:txXfrm>
    </dsp:sp>
    <dsp:sp modelId="{4B63D486-2429-4193-9B48-6A88E3F9F15D}">
      <dsp:nvSpPr>
        <dsp:cNvPr id="0" name=""/>
        <dsp:cNvSpPr/>
      </dsp:nvSpPr>
      <dsp:spPr>
        <a:xfrm>
          <a:off x="2023639" y="962239"/>
          <a:ext cx="2246440" cy="398599"/>
        </a:xfrm>
        <a:prstGeom prst="chevron">
          <a:avLst/>
        </a:prstGeom>
        <a:solidFill>
          <a:schemeClr val="accent3">
            <a:hueOff val="-4746183"/>
            <a:satOff val="-7078"/>
            <a:lumOff val="-3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实时分析处理</a:t>
          </a:r>
        </a:p>
      </dsp:txBody>
      <dsp:txXfrm>
        <a:off x="2222939" y="962239"/>
        <a:ext cx="1847841" cy="398599"/>
      </dsp:txXfrm>
    </dsp:sp>
    <dsp:sp modelId="{523253D8-515F-43B4-BB9A-18132008429F}">
      <dsp:nvSpPr>
        <dsp:cNvPr id="0" name=""/>
        <dsp:cNvSpPr/>
      </dsp:nvSpPr>
      <dsp:spPr>
        <a:xfrm>
          <a:off x="4047279" y="963654"/>
          <a:ext cx="2246440" cy="395768"/>
        </a:xfrm>
        <a:prstGeom prst="chevron">
          <a:avLst/>
        </a:prstGeom>
        <a:solidFill>
          <a:schemeClr val="accent3">
            <a:hueOff val="-9492365"/>
            <a:satOff val="-14156"/>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结果反馈</a:t>
          </a:r>
        </a:p>
      </dsp:txBody>
      <dsp:txXfrm>
        <a:off x="4245163" y="963654"/>
        <a:ext cx="1850672" cy="3957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4/22/2020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3441884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159614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42</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4095904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zh-CN" altLang="en-US" sz="1200" dirty="0"/>
              <a:t>在</a:t>
            </a:r>
            <a:r>
              <a:rPr lang="en-US" altLang="zh-CN" sz="1200" dirty="0"/>
              <a:t>Pregel</a:t>
            </a:r>
            <a:r>
              <a:rPr lang="zh-CN" altLang="en-US" sz="1200" dirty="0"/>
              <a:t>计算过程中，一个算法什么时候可以结束，是由所有顶点的状态决定的</a:t>
            </a:r>
            <a:endParaRPr lang="en-US" altLang="zh-CN" sz="1200" dirty="0"/>
          </a:p>
          <a:p>
            <a:pPr eaLnBrk="1" hangingPunct="1">
              <a:buFontTx/>
              <a:buChar char="•"/>
            </a:pPr>
            <a:r>
              <a:rPr lang="zh-CN" altLang="en-US" sz="1200" dirty="0"/>
              <a:t>在第</a:t>
            </a:r>
            <a:r>
              <a:rPr lang="en-US" altLang="zh-CN" sz="1200" dirty="0"/>
              <a:t>0</a:t>
            </a:r>
            <a:r>
              <a:rPr lang="zh-CN" altLang="en-US" sz="1200" dirty="0"/>
              <a:t>个超步，所有顶点处于活跃状态，都会参与该超步的计算过程</a:t>
            </a:r>
            <a:endParaRPr lang="en-US" altLang="zh-CN" sz="1200" dirty="0"/>
          </a:p>
          <a:p>
            <a:pPr eaLnBrk="1" hangingPunct="1">
              <a:buFontTx/>
              <a:buChar char="•"/>
            </a:pPr>
            <a:r>
              <a:rPr lang="zh-CN" altLang="en-US" sz="1200" dirty="0"/>
              <a:t>当一个顶点不需要继续执行进一步的计算时，就会把自己的状态设置为“停机”，进入非活跃状态</a:t>
            </a:r>
            <a:endParaRPr lang="en-US" altLang="zh-CN" sz="1200" dirty="0"/>
          </a:p>
          <a:p>
            <a:pPr eaLnBrk="1" hangingPunct="1">
              <a:buFontTx/>
              <a:buChar char="•"/>
            </a:pPr>
            <a:r>
              <a:rPr lang="zh-CN" altLang="en-US" sz="1200" dirty="0"/>
              <a:t>一旦一个顶点进入非活跃状态，后续超步中就不会再在该顶点上执行计算，除非其他顶点给该顶点发送消息把它再次激活</a:t>
            </a:r>
            <a:endParaRPr lang="en-US" altLang="zh-CN" sz="1200" dirty="0"/>
          </a:p>
          <a:p>
            <a:pPr eaLnBrk="1" hangingPunct="1">
              <a:buFontTx/>
              <a:buChar char="•"/>
            </a:pPr>
            <a:r>
              <a:rPr lang="zh-CN" altLang="en-US" sz="1200" dirty="0"/>
              <a:t>当一个处于非活跃状态的顶点收到来自其他顶点的消息时，</a:t>
            </a:r>
            <a:r>
              <a:rPr lang="en-US" altLang="zh-CN" sz="1200" dirty="0"/>
              <a:t>Pregel</a:t>
            </a:r>
            <a:r>
              <a:rPr lang="zh-CN" altLang="en-US" sz="1200" dirty="0"/>
              <a:t>计算框架必须根据条件判断来决定是否将其显式唤醒进入活跃状态</a:t>
            </a:r>
            <a:endParaRPr lang="en-US" altLang="zh-CN" sz="1200" dirty="0"/>
          </a:p>
          <a:p>
            <a:pPr eaLnBrk="1" hangingPunct="1">
              <a:buFontTx/>
              <a:buChar char="•"/>
            </a:pPr>
            <a:r>
              <a:rPr lang="zh-CN" altLang="en-US" sz="1200" dirty="0"/>
              <a:t>当图中所有的顶点都已经标识其自身达到“非活跃（</a:t>
            </a:r>
            <a:r>
              <a:rPr lang="en-US" altLang="zh-CN" sz="1200" dirty="0"/>
              <a:t>inactive</a:t>
            </a:r>
            <a:r>
              <a:rPr lang="zh-CN" altLang="en-US" sz="1200" dirty="0"/>
              <a:t>）”状态，并且没有消息在传送的时候，算法就可以停止运行</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58</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每个顶点并行执行</a:t>
            </a:r>
            <a:r>
              <a:rPr lang="en-US" altLang="zh-CN" dirty="0"/>
              <a:t>Compute()</a:t>
            </a:r>
            <a:r>
              <a:rPr lang="zh-CN" altLang="en-US" dirty="0"/>
              <a:t>函数</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Compute() </a:t>
            </a:r>
            <a:r>
              <a:rPr lang="zh-CN" altLang="en-US" sz="1200" dirty="0"/>
              <a:t>该函数定义了顶点上的运算，包括该顶点的</a:t>
            </a:r>
            <a:r>
              <a:rPr lang="en-US" altLang="zh-CN" sz="1200" dirty="0"/>
              <a:t>PR</a:t>
            </a:r>
            <a:r>
              <a:rPr lang="zh-CN" altLang="en-US" sz="1200" dirty="0"/>
              <a:t>值计算，以及从该顶点发送消息到其链出顶点</a:t>
            </a:r>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68</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69</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FF0000"/>
                </a:solidFill>
              </a:rPr>
              <a:t>结论：鱼和熊掌不可兼得，</a:t>
            </a:r>
            <a:r>
              <a:rPr lang="en-US" altLang="zh-CN" sz="1200" b="1" dirty="0">
                <a:solidFill>
                  <a:srgbClr val="FF0000"/>
                </a:solidFill>
              </a:rPr>
              <a:t>Hadoop</a:t>
            </a:r>
            <a:r>
              <a:rPr lang="zh-CN" altLang="en-US" sz="1200" b="1" dirty="0">
                <a:solidFill>
                  <a:srgbClr val="FF0000"/>
                </a:solidFill>
              </a:rPr>
              <a:t>擅长批处理，不适合流计算</a:t>
            </a: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4"/>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9.sv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em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流 计 算 与 图 计 算</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1.1.5  </a:t>
            </a:r>
            <a:r>
              <a:rPr lang="zh-CN" altLang="en-US" dirty="0"/>
              <a:t>流计算框架</a:t>
            </a:r>
          </a:p>
        </p:txBody>
      </p:sp>
      <p:pic>
        <p:nvPicPr>
          <p:cNvPr id="7" name="图片 6"/>
          <p:cNvPicPr>
            <a:picLocks noChangeAspect="1"/>
          </p:cNvPicPr>
          <p:nvPr/>
        </p:nvPicPr>
        <p:blipFill>
          <a:blip r:embed="rId3"/>
          <a:stretch>
            <a:fillRect/>
          </a:stretch>
        </p:blipFill>
        <p:spPr>
          <a:xfrm>
            <a:off x="1082346" y="2749631"/>
            <a:ext cx="5714286" cy="2961905"/>
          </a:xfrm>
          <a:prstGeom prst="rect">
            <a:avLst/>
          </a:prstGeom>
        </p:spPr>
      </p:pic>
      <p:sp>
        <p:nvSpPr>
          <p:cNvPr id="8" name="矩形 7"/>
          <p:cNvSpPr/>
          <p:nvPr/>
        </p:nvSpPr>
        <p:spPr>
          <a:xfrm>
            <a:off x="850900" y="1996536"/>
            <a:ext cx="8370102" cy="584775"/>
          </a:xfrm>
          <a:prstGeom prst="rect">
            <a:avLst/>
          </a:prstGeom>
        </p:spPr>
        <p:txBody>
          <a:bodyPr wrap="square">
            <a:spAutoFit/>
          </a:bodyPr>
          <a:lstStyle/>
          <a:p>
            <a:pPr marL="285750" indent="-285750">
              <a:buFont typeface="Wingdings" panose="05000000000000000000" pitchFamily="2" charset="2"/>
              <a:buChar char="p"/>
            </a:pPr>
            <a:r>
              <a:rPr lang="zh-CN" altLang="en-US" sz="1600" dirty="0"/>
              <a:t>三类常见的流计算框架和平台：商业级</a:t>
            </a:r>
            <a:r>
              <a:rPr lang="zh-CN" altLang="zh-CN" sz="1600" dirty="0"/>
              <a:t>的流计算平台</a:t>
            </a:r>
            <a:r>
              <a:rPr lang="zh-CN" altLang="en-US" sz="1600" dirty="0"/>
              <a:t>、开源流计算框架、公司为支持自身业务开发的流计算框架</a:t>
            </a:r>
            <a:endParaRPr lang="en-US" altLang="zh-CN" sz="1600" dirty="0"/>
          </a:p>
        </p:txBody>
      </p:sp>
      <p:sp>
        <p:nvSpPr>
          <p:cNvPr id="9" name="矩形 8"/>
          <p:cNvSpPr/>
          <p:nvPr/>
        </p:nvSpPr>
        <p:spPr>
          <a:xfrm>
            <a:off x="6910932" y="2626215"/>
            <a:ext cx="4148495" cy="3337067"/>
          </a:xfrm>
          <a:prstGeom prst="rect">
            <a:avLst/>
          </a:prstGeom>
        </p:spPr>
        <p:txBody>
          <a:bodyPr wrap="square">
            <a:spAutoFit/>
          </a:bodyPr>
          <a:lstStyle/>
          <a:p>
            <a:pPr>
              <a:lnSpc>
                <a:spcPct val="150000"/>
              </a:lnSpc>
            </a:pPr>
            <a:r>
              <a:rPr lang="zh-CN" altLang="en-US" sz="1400" dirty="0"/>
              <a:t>常见流计算框架，代表如下：</a:t>
            </a:r>
            <a:endParaRPr lang="en-US" altLang="zh-CN" sz="1400" dirty="0"/>
          </a:p>
          <a:p>
            <a:pPr marL="285750" indent="-285750">
              <a:lnSpc>
                <a:spcPct val="150000"/>
              </a:lnSpc>
              <a:buFont typeface="Wingdings" panose="05000000000000000000" pitchFamily="2" charset="2"/>
              <a:buChar char="Ø"/>
            </a:pPr>
            <a:r>
              <a:rPr lang="en-US" altLang="zh-CN" sz="1400" b="1" dirty="0"/>
              <a:t>Apache Storm</a:t>
            </a:r>
            <a:r>
              <a:rPr lang="zh-CN" altLang="zh-CN" sz="1200" dirty="0"/>
              <a:t>：免费、开源的分布式实时计算系统，可简单、高效、可靠地处理大量的流数据</a:t>
            </a:r>
            <a:endParaRPr lang="en-US" altLang="zh-CN" sz="1200" dirty="0"/>
          </a:p>
          <a:p>
            <a:pPr marL="285750" indent="-285750">
              <a:lnSpc>
                <a:spcPct val="150000"/>
              </a:lnSpc>
              <a:buFont typeface="Wingdings" panose="05000000000000000000" pitchFamily="2" charset="2"/>
              <a:buChar char="Ø"/>
            </a:pPr>
            <a:r>
              <a:rPr lang="en-US" altLang="zh-CN" sz="1400" b="1" dirty="0"/>
              <a:t>Spark Streaming</a:t>
            </a:r>
            <a:r>
              <a:rPr lang="zh-CN" altLang="en-US" sz="1200" dirty="0"/>
              <a:t>：</a:t>
            </a:r>
            <a:r>
              <a:rPr lang="en-US" altLang="zh-CN" sz="1200" dirty="0"/>
              <a:t>Spark Streaming</a:t>
            </a:r>
            <a:r>
              <a:rPr lang="zh-CN" altLang="en-US" sz="1200" dirty="0"/>
              <a:t>是</a:t>
            </a:r>
            <a:r>
              <a:rPr lang="en-US" altLang="zh-CN" sz="1200" dirty="0"/>
              <a:t>Spark core API</a:t>
            </a:r>
            <a:r>
              <a:rPr lang="zh-CN" altLang="en-US" sz="1200" dirty="0"/>
              <a:t>的扩展，支持实时数据流的处理，并且具有可扩展，高吞吐量，容错的特点。</a:t>
            </a:r>
            <a:endParaRPr lang="en-US" altLang="zh-CN" sz="1200" dirty="0"/>
          </a:p>
          <a:p>
            <a:pPr marL="285750" indent="-285750">
              <a:lnSpc>
                <a:spcPct val="150000"/>
              </a:lnSpc>
              <a:buFont typeface="Wingdings" panose="05000000000000000000" pitchFamily="2" charset="2"/>
              <a:buChar char="Ø"/>
            </a:pPr>
            <a:r>
              <a:rPr lang="en-US" altLang="zh-CN" sz="1400" b="1" dirty="0"/>
              <a:t>Google Cloud Dataflow</a:t>
            </a:r>
            <a:r>
              <a:rPr lang="zh-CN" altLang="en-US" sz="1200" dirty="0"/>
              <a:t>：一种构建、管理和优化复杂数据处理流水线的方法，集成了许多内部技术。</a:t>
            </a:r>
            <a:endParaRPr lang="en-US" altLang="zh-CN" sz="1200" dirty="0"/>
          </a:p>
          <a:p>
            <a:pPr marL="285750" indent="-285750">
              <a:lnSpc>
                <a:spcPct val="150000"/>
              </a:lnSpc>
              <a:buFont typeface="Wingdings" panose="05000000000000000000" pitchFamily="2" charset="2"/>
              <a:buChar char="Ø"/>
            </a:pPr>
            <a:r>
              <a:rPr lang="en-US" altLang="zh-CN" sz="1400" b="1" dirty="0" err="1"/>
              <a:t>Flink</a:t>
            </a:r>
            <a:r>
              <a:rPr lang="zh-CN" altLang="en-US" sz="1200" dirty="0"/>
              <a:t>：</a:t>
            </a:r>
            <a:r>
              <a:rPr lang="en-US" altLang="zh-CN" sz="1200" dirty="0"/>
              <a:t>Apache </a:t>
            </a:r>
            <a:r>
              <a:rPr lang="en-US" altLang="zh-CN" sz="1200" dirty="0" err="1"/>
              <a:t>Flink</a:t>
            </a:r>
            <a:r>
              <a:rPr lang="zh-CN" altLang="en-US" sz="1200" dirty="0"/>
              <a:t>是一个面向数据流处理和批量数据处理的可分布式的开源计算框架，它基于同一个</a:t>
            </a:r>
            <a:r>
              <a:rPr lang="en-US" altLang="zh-CN" sz="1200" dirty="0" err="1"/>
              <a:t>Flink</a:t>
            </a:r>
            <a:r>
              <a:rPr lang="zh-CN" altLang="en-US" sz="1200" dirty="0"/>
              <a:t>流式执行模型能够支持流处理和批处理两种应用类型</a:t>
            </a:r>
            <a:endParaRPr lang="zh-CN" altLang="zh-CN" sz="12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流计算处理流程</a:t>
            </a:r>
          </a:p>
        </p:txBody>
      </p:sp>
      <p:pic>
        <p:nvPicPr>
          <p:cNvPr id="5" name="图片 4"/>
          <p:cNvPicPr>
            <a:picLocks noChangeAspect="1"/>
          </p:cNvPicPr>
          <p:nvPr/>
        </p:nvPicPr>
        <p:blipFill>
          <a:blip r:embed="rId3"/>
          <a:stretch>
            <a:fillRect/>
          </a:stretch>
        </p:blipFill>
        <p:spPr>
          <a:xfrm>
            <a:off x="7875999" y="1960564"/>
            <a:ext cx="2449140" cy="4320000"/>
          </a:xfrm>
          <a:prstGeom prst="rect">
            <a:avLst/>
          </a:prstGeom>
        </p:spPr>
      </p:pic>
      <p:sp>
        <p:nvSpPr>
          <p:cNvPr id="7" name="内容占位符 1"/>
          <p:cNvSpPr>
            <a:spLocks noGrp="1"/>
          </p:cNvSpPr>
          <p:nvPr/>
        </p:nvSpPr>
        <p:spPr bwMode="auto">
          <a:xfrm>
            <a:off x="1045937" y="1960564"/>
            <a:ext cx="6240387"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zh-CN" sz="1600" dirty="0"/>
              <a:t>流计算的处理流程一般包含三个阶段：数据实时采集、数据实时计算、实时查询服务</a:t>
            </a:r>
            <a:r>
              <a:rPr lang="zh-CN" altLang="en-US" sz="1600" dirty="0"/>
              <a:t>（右图为滴滴数据流处理架构图）</a:t>
            </a:r>
            <a:endParaRPr lang="en-US" altLang="zh-CN" sz="1600" dirty="0"/>
          </a:p>
        </p:txBody>
      </p:sp>
      <p:sp>
        <p:nvSpPr>
          <p:cNvPr id="8" name="文本框 5"/>
          <p:cNvSpPr txBox="1">
            <a:spLocks noChangeArrowheads="1"/>
          </p:cNvSpPr>
          <p:nvPr/>
        </p:nvSpPr>
        <p:spPr bwMode="auto">
          <a:xfrm>
            <a:off x="3177155" y="5873974"/>
            <a:ext cx="2362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t>流计算处理流程示意图</a:t>
            </a: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787" y="3171032"/>
            <a:ext cx="4922044"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1.2.1 </a:t>
            </a:r>
            <a:r>
              <a:rPr lang="zh-CN" altLang="en-US" dirty="0"/>
              <a:t>数据实时采集</a:t>
            </a:r>
          </a:p>
        </p:txBody>
      </p:sp>
      <p:sp>
        <p:nvSpPr>
          <p:cNvPr id="4" name="内容占位符 1"/>
          <p:cNvSpPr>
            <a:spLocks noGrp="1"/>
          </p:cNvSpPr>
          <p:nvPr/>
        </p:nvSpPr>
        <p:spPr bwMode="auto">
          <a:xfrm>
            <a:off x="933450" y="1884224"/>
            <a:ext cx="7950668" cy="2425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zh-CN" sz="1400" dirty="0"/>
              <a:t>数据实时采集阶段通常采集多个数据源的海量数据，需要保证实时性、低延迟与稳定可靠</a:t>
            </a:r>
            <a:endParaRPr lang="en-US" altLang="zh-CN" sz="1400" dirty="0"/>
          </a:p>
          <a:p>
            <a:pPr>
              <a:buFont typeface="Wingdings" panose="05000000000000000000" pitchFamily="2" charset="2"/>
              <a:buChar char="p"/>
            </a:pPr>
            <a:r>
              <a:rPr lang="zh-CN" altLang="zh-CN" sz="1400" dirty="0"/>
              <a:t>以日志数据为例，由于分布式集群的广泛应用，数据分散存储在不同的机器上，因此需要实时汇总来自不同机器上的日志数据</a:t>
            </a:r>
            <a:endParaRPr lang="en-US" altLang="zh-CN" sz="1400" dirty="0"/>
          </a:p>
          <a:p>
            <a:pPr>
              <a:buFont typeface="Wingdings" panose="05000000000000000000" pitchFamily="2" charset="2"/>
              <a:buChar char="p"/>
            </a:pPr>
            <a:r>
              <a:rPr lang="zh-CN" altLang="zh-CN" sz="1400" dirty="0"/>
              <a:t>目前有许多互联网公司发布的开源分布式日志采集系统均可满足每秒数百</a:t>
            </a:r>
            <a:r>
              <a:rPr lang="en-US" altLang="zh-CN" sz="1400" dirty="0"/>
              <a:t>MB</a:t>
            </a:r>
            <a:r>
              <a:rPr lang="zh-CN" altLang="zh-CN" sz="1400" dirty="0"/>
              <a:t>的数据采集和传输需求，如</a:t>
            </a:r>
            <a:r>
              <a:rPr lang="zh-CN" altLang="en-US" sz="1400" dirty="0"/>
              <a:t>：</a:t>
            </a:r>
            <a:endParaRPr lang="en-US" altLang="zh-CN" sz="1400" dirty="0"/>
          </a:p>
          <a:p>
            <a:pPr lvl="2">
              <a:buFont typeface="Wingdings" panose="05000000000000000000" pitchFamily="2" charset="2"/>
              <a:buChar char="Ø"/>
            </a:pPr>
            <a:r>
              <a:rPr lang="en-US" altLang="zh-CN" sz="1400" dirty="0"/>
              <a:t>Facebook</a:t>
            </a:r>
            <a:r>
              <a:rPr lang="zh-CN" altLang="zh-CN" sz="1400" dirty="0"/>
              <a:t>的</a:t>
            </a:r>
            <a:r>
              <a:rPr lang="en-US" altLang="zh-CN" sz="1400" dirty="0"/>
              <a:t>Scribe</a:t>
            </a:r>
          </a:p>
          <a:p>
            <a:pPr lvl="2">
              <a:buFont typeface="Wingdings" panose="05000000000000000000" pitchFamily="2" charset="2"/>
              <a:buChar char="Ø"/>
            </a:pPr>
            <a:r>
              <a:rPr lang="en-US" altLang="zh-CN" sz="1400" dirty="0"/>
              <a:t>LinkedIn</a:t>
            </a:r>
            <a:r>
              <a:rPr lang="zh-CN" altLang="zh-CN" sz="1400" dirty="0"/>
              <a:t>的</a:t>
            </a:r>
            <a:r>
              <a:rPr lang="en-US" altLang="zh-CN" sz="1400" dirty="0"/>
              <a:t>Kafka</a:t>
            </a:r>
          </a:p>
          <a:p>
            <a:pPr lvl="2">
              <a:buFont typeface="Wingdings" panose="05000000000000000000" pitchFamily="2" charset="2"/>
              <a:buChar char="Ø"/>
            </a:pPr>
            <a:r>
              <a:rPr lang="zh-CN" altLang="zh-CN" sz="1400" dirty="0"/>
              <a:t>淘宝的</a:t>
            </a:r>
            <a:r>
              <a:rPr lang="en-US" altLang="zh-CN" sz="1400" dirty="0"/>
              <a:t>Time Tunnel</a:t>
            </a:r>
          </a:p>
          <a:p>
            <a:pPr lvl="2">
              <a:buFont typeface="Wingdings" panose="05000000000000000000" pitchFamily="2" charset="2"/>
              <a:buChar char="Ø"/>
            </a:pPr>
            <a:r>
              <a:rPr lang="zh-CN" altLang="zh-CN" sz="1400" dirty="0"/>
              <a:t>基于</a:t>
            </a:r>
            <a:r>
              <a:rPr lang="en-US" altLang="zh-CN" sz="1400" dirty="0"/>
              <a:t>Hadoop</a:t>
            </a:r>
            <a:r>
              <a:rPr lang="zh-CN" altLang="zh-CN" sz="1400" dirty="0"/>
              <a:t>的</a:t>
            </a:r>
            <a:r>
              <a:rPr lang="en-US" altLang="zh-CN" sz="1400" dirty="0" err="1"/>
              <a:t>Chukwa</a:t>
            </a:r>
            <a:r>
              <a:rPr lang="zh-CN" altLang="zh-CN" sz="1400" dirty="0"/>
              <a:t>和</a:t>
            </a:r>
            <a:r>
              <a:rPr lang="en-US" altLang="zh-CN" sz="1400" dirty="0"/>
              <a:t>Flume</a:t>
            </a:r>
          </a:p>
          <a:p>
            <a:pPr marL="457200" lvl="1" indent="0">
              <a:buNone/>
            </a:pPr>
            <a:endParaRPr lang="en-US" altLang="zh-CN" sz="1400" dirty="0"/>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154" y="3127998"/>
            <a:ext cx="5943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172825" y="5778985"/>
            <a:ext cx="5876022" cy="369332"/>
          </a:xfrm>
          <a:prstGeom prst="rect">
            <a:avLst/>
          </a:prstGeom>
          <a:noFill/>
          <a:ln>
            <a:solidFill>
              <a:srgbClr val="8F8F8F"/>
            </a:solidFill>
            <a:prstDash val="dash"/>
          </a:ln>
        </p:spPr>
        <p:txBody>
          <a:bodyPr wrap="square">
            <a:spAutoFit/>
          </a:bodyPr>
          <a:lstStyle/>
          <a:p>
            <a:r>
              <a:rPr lang="zh-CN" altLang="en-US" dirty="0">
                <a:solidFill>
                  <a:schemeClr val="accent2"/>
                </a:solidFill>
              </a:rPr>
              <a:t>                          </a:t>
            </a:r>
            <a:r>
              <a:rPr lang="zh-CN" altLang="en-US" sz="1400" dirty="0"/>
              <a:t>数 据 </a:t>
            </a:r>
            <a:r>
              <a:rPr lang="zh-CN" altLang="zh-CN" sz="1400" dirty="0"/>
              <a:t>采</a:t>
            </a:r>
            <a:r>
              <a:rPr lang="en-US" altLang="zh-CN" sz="1400" dirty="0"/>
              <a:t> </a:t>
            </a:r>
            <a:r>
              <a:rPr lang="zh-CN" altLang="zh-CN" sz="1400" dirty="0"/>
              <a:t>集</a:t>
            </a:r>
            <a:r>
              <a:rPr lang="en-US" altLang="zh-CN" sz="1400" dirty="0"/>
              <a:t> </a:t>
            </a:r>
            <a:r>
              <a:rPr lang="zh-CN" altLang="en-US" sz="1400" dirty="0"/>
              <a:t>系 统 基 本 架构</a:t>
            </a:r>
            <a:endParaRPr lang="zh-CN" altLang="en-US" dirty="0"/>
          </a:p>
        </p:txBody>
      </p:sp>
      <p:sp>
        <p:nvSpPr>
          <p:cNvPr id="7" name="矩形 6"/>
          <p:cNvSpPr/>
          <p:nvPr/>
        </p:nvSpPr>
        <p:spPr>
          <a:xfrm>
            <a:off x="933450" y="4332435"/>
            <a:ext cx="3821430" cy="1815882"/>
          </a:xfrm>
          <a:prstGeom prst="rect">
            <a:avLst/>
          </a:prstGeom>
        </p:spPr>
        <p:txBody>
          <a:bodyPr wrap="square">
            <a:spAutoFit/>
          </a:bodyPr>
          <a:lstStyle/>
          <a:p>
            <a:pPr marL="285750" indent="-285750">
              <a:buFont typeface="Wingdings" panose="05000000000000000000" pitchFamily="2" charset="2"/>
              <a:buChar char="p"/>
            </a:pPr>
            <a:r>
              <a:rPr lang="zh-CN" altLang="zh-CN" sz="1400" dirty="0"/>
              <a:t>数据采集系统的基本架构</a:t>
            </a:r>
            <a:endParaRPr lang="en-US" altLang="zh-CN" sz="1400" dirty="0"/>
          </a:p>
          <a:p>
            <a:endParaRPr lang="en-US" altLang="zh-CN" sz="1400" dirty="0"/>
          </a:p>
          <a:p>
            <a:pPr marL="742950" lvl="1" indent="-285750">
              <a:buFont typeface="Wingdings" panose="05000000000000000000" pitchFamily="2" charset="2"/>
              <a:buChar char="Ø"/>
            </a:pPr>
            <a:r>
              <a:rPr lang="en-US" altLang="zh-CN" sz="1400" b="1" dirty="0"/>
              <a:t>Agent</a:t>
            </a:r>
            <a:r>
              <a:rPr lang="zh-CN" altLang="zh-CN" sz="1400" dirty="0"/>
              <a:t>：主动采集数据，并把数据推送到</a:t>
            </a:r>
            <a:r>
              <a:rPr lang="en-US" altLang="zh-CN" sz="1400" dirty="0"/>
              <a:t>Collector</a:t>
            </a:r>
            <a:r>
              <a:rPr lang="zh-CN" altLang="zh-CN" sz="1400" dirty="0"/>
              <a:t>部分</a:t>
            </a:r>
            <a:endParaRPr lang="en-US" altLang="zh-CN" sz="1400" dirty="0"/>
          </a:p>
          <a:p>
            <a:pPr marL="742950" lvl="1" indent="-285750">
              <a:buFont typeface="Wingdings" panose="05000000000000000000" pitchFamily="2" charset="2"/>
              <a:buChar char="Ø"/>
            </a:pPr>
            <a:r>
              <a:rPr lang="en-US" altLang="zh-CN" sz="1400" b="1" dirty="0"/>
              <a:t>Collector</a:t>
            </a:r>
            <a:r>
              <a:rPr lang="zh-CN" altLang="zh-CN" sz="1400" dirty="0"/>
              <a:t>：接收多个</a:t>
            </a:r>
            <a:r>
              <a:rPr lang="en-US" altLang="zh-CN" sz="1400" dirty="0"/>
              <a:t>Agent</a:t>
            </a:r>
            <a:r>
              <a:rPr lang="zh-CN" altLang="zh-CN" sz="1400" dirty="0"/>
              <a:t>的数据，并实现有序、可靠、高性能的转发</a:t>
            </a:r>
            <a:endParaRPr lang="en-US" altLang="zh-CN" sz="1400" dirty="0"/>
          </a:p>
          <a:p>
            <a:pPr marL="742950" lvl="1" indent="-285750">
              <a:buFont typeface="Wingdings" panose="05000000000000000000" pitchFamily="2" charset="2"/>
              <a:buChar char="Ø"/>
            </a:pPr>
            <a:r>
              <a:rPr lang="en-US" altLang="zh-CN" sz="1400" b="1" dirty="0"/>
              <a:t>Store</a:t>
            </a:r>
            <a:r>
              <a:rPr lang="zh-CN" altLang="zh-CN" sz="1400" dirty="0"/>
              <a:t>：存储</a:t>
            </a:r>
            <a:r>
              <a:rPr lang="en-US" altLang="zh-CN" sz="1400" dirty="0"/>
              <a:t>Collector</a:t>
            </a:r>
            <a:r>
              <a:rPr lang="zh-CN" altLang="zh-CN" sz="1400" dirty="0"/>
              <a:t>转发过来的数据</a:t>
            </a:r>
            <a:r>
              <a:rPr lang="zh-CN" altLang="en-US" sz="1400" dirty="0"/>
              <a:t>（对于流计算不存储数据）</a:t>
            </a:r>
            <a:endParaRPr lang="zh-CN" altLang="zh-CN" sz="1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流计算应用</a:t>
            </a:r>
          </a:p>
        </p:txBody>
      </p:sp>
      <p:pic>
        <p:nvPicPr>
          <p:cNvPr id="6" name="图片 5"/>
          <p:cNvPicPr>
            <a:picLocks noChangeAspect="1"/>
          </p:cNvPicPr>
          <p:nvPr/>
        </p:nvPicPr>
        <p:blipFill>
          <a:blip r:embed="rId3"/>
          <a:stretch>
            <a:fillRect/>
          </a:stretch>
        </p:blipFill>
        <p:spPr>
          <a:xfrm>
            <a:off x="1004929" y="2068615"/>
            <a:ext cx="9639259" cy="3803175"/>
          </a:xfrm>
          <a:prstGeom prst="rect">
            <a:avLst/>
          </a:prstGeom>
        </p:spPr>
      </p:pic>
      <p:sp>
        <p:nvSpPr>
          <p:cNvPr id="7" name="内容占位符 1"/>
          <p:cNvSpPr>
            <a:spLocks noGrp="1"/>
          </p:cNvSpPr>
          <p:nvPr/>
        </p:nvSpPr>
        <p:spPr bwMode="auto">
          <a:xfrm>
            <a:off x="1004929" y="2464834"/>
            <a:ext cx="9040813" cy="2777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zh-CN" sz="1600" dirty="0">
                <a:solidFill>
                  <a:schemeClr val="bg1"/>
                </a:solidFill>
              </a:rPr>
              <a:t>流计算是针对流数据的实时计算，可以应用在多种场景中，如</a:t>
            </a:r>
            <a:r>
              <a:rPr lang="en-US" altLang="zh-CN" sz="1600" dirty="0">
                <a:solidFill>
                  <a:schemeClr val="bg1"/>
                </a:solidFill>
              </a:rPr>
              <a:t>Web</a:t>
            </a:r>
            <a:r>
              <a:rPr lang="zh-CN" altLang="zh-CN" sz="1600" dirty="0">
                <a:solidFill>
                  <a:schemeClr val="bg1"/>
                </a:solidFill>
              </a:rPr>
              <a:t>服务、机器翻译、广告投放、自然语言处理、气候模拟预测等</a:t>
            </a:r>
            <a:endParaRPr lang="en-US" altLang="zh-CN" sz="1600" dirty="0">
              <a:solidFill>
                <a:schemeClr val="bg1"/>
              </a:solidFill>
            </a:endParaRPr>
          </a:p>
          <a:p>
            <a:pPr>
              <a:buFont typeface="Wingdings" panose="05000000000000000000" pitchFamily="2" charset="2"/>
              <a:buChar char="n"/>
            </a:pPr>
            <a:endParaRPr lang="en-US" altLang="zh-CN" sz="1600" dirty="0">
              <a:solidFill>
                <a:schemeClr val="bg1"/>
              </a:solidFill>
            </a:endParaRPr>
          </a:p>
          <a:p>
            <a:pPr>
              <a:buFont typeface="Wingdings" panose="05000000000000000000" pitchFamily="2" charset="2"/>
              <a:buChar char="n"/>
            </a:pPr>
            <a:r>
              <a:rPr lang="zh-CN" altLang="en-US" sz="1600" dirty="0">
                <a:solidFill>
                  <a:schemeClr val="bg1"/>
                </a:solidFill>
              </a:rPr>
              <a:t>如</a:t>
            </a:r>
            <a:r>
              <a:rPr lang="zh-CN" altLang="zh-CN" sz="1600" dirty="0">
                <a:solidFill>
                  <a:schemeClr val="bg1"/>
                </a:solidFill>
              </a:rPr>
              <a:t>百度、淘宝等大型网站中，每天都会产生大量流数据，包括用户的搜索内容、用户的浏览记录等数据。采用流计算进行实时数据分析，可以了解每个时刻的流量变化情况，甚至可以分析用户的实时浏览轨迹，从而进行实时个性化内容推荐</a:t>
            </a:r>
            <a:endParaRPr lang="en-US" altLang="zh-CN" sz="1600" dirty="0">
              <a:solidFill>
                <a:schemeClr val="bg1"/>
              </a:solidFill>
            </a:endParaRPr>
          </a:p>
          <a:p>
            <a:pPr>
              <a:buFont typeface="Wingdings" panose="05000000000000000000" pitchFamily="2" charset="2"/>
              <a:buChar char="n"/>
            </a:pPr>
            <a:endParaRPr lang="zh-CN" altLang="zh-CN" sz="1600" dirty="0">
              <a:solidFill>
                <a:schemeClr val="bg1"/>
              </a:solidFill>
            </a:endParaRPr>
          </a:p>
          <a:p>
            <a:pPr>
              <a:buFont typeface="Wingdings" panose="05000000000000000000" pitchFamily="2" charset="2"/>
              <a:buChar char="n"/>
            </a:pPr>
            <a:r>
              <a:rPr lang="zh-CN" altLang="zh-CN" sz="1600" dirty="0">
                <a:solidFill>
                  <a:schemeClr val="bg1"/>
                </a:solidFill>
              </a:rPr>
              <a:t>但是，并不是每个应用场景都需要用到流计算的。流计算适合于需要处理持续到达的流数据、对数据处理有较高实时性要求的场景</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  </a:t>
            </a:r>
            <a:r>
              <a:rPr lang="zh-CN" altLang="en-US" dirty="0"/>
              <a:t>流计算开源框架 </a:t>
            </a:r>
            <a:r>
              <a:rPr lang="en-US" altLang="zh-CN" dirty="0"/>
              <a:t>-- Storm</a:t>
            </a:r>
            <a:endParaRPr lang="zh-CN" altLang="en-US" dirty="0"/>
          </a:p>
        </p:txBody>
      </p:sp>
      <p:sp>
        <p:nvSpPr>
          <p:cNvPr id="4" name="内容占位符 1"/>
          <p:cNvSpPr>
            <a:spLocks noGrp="1"/>
          </p:cNvSpPr>
          <p:nvPr/>
        </p:nvSpPr>
        <p:spPr bwMode="auto">
          <a:xfrm>
            <a:off x="1019174" y="1908969"/>
            <a:ext cx="9725025" cy="152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en-US" altLang="zh-CN" sz="1600" dirty="0"/>
              <a:t>Apache Storm</a:t>
            </a:r>
            <a:r>
              <a:rPr lang="zh-CN" altLang="zh-CN" sz="1600" dirty="0"/>
              <a:t>是一个免费、开源的分布式实时计算系统，</a:t>
            </a:r>
            <a:r>
              <a:rPr lang="en-US" altLang="zh-CN" sz="1600" dirty="0"/>
              <a:t>Storm</a:t>
            </a:r>
            <a:r>
              <a:rPr lang="zh-CN" altLang="zh-CN" sz="1600" dirty="0"/>
              <a:t>对于实时计算的意义类似于</a:t>
            </a:r>
            <a:r>
              <a:rPr lang="en-US" altLang="zh-CN" sz="1600" dirty="0"/>
              <a:t>Hadoop</a:t>
            </a:r>
            <a:r>
              <a:rPr lang="zh-CN" altLang="zh-CN" sz="1600" dirty="0"/>
              <a:t>对于批处理的意义，</a:t>
            </a:r>
            <a:r>
              <a:rPr lang="en-US" altLang="zh-CN" sz="1600" dirty="0"/>
              <a:t>Storm</a:t>
            </a:r>
            <a:r>
              <a:rPr lang="zh-CN" altLang="zh-CN" sz="1600" dirty="0"/>
              <a:t>可以简单、高效、可靠地处理流数据，并支持多种编程语言</a:t>
            </a:r>
            <a:endParaRPr lang="en-US" altLang="zh-CN" sz="1600" dirty="0"/>
          </a:p>
          <a:p>
            <a:pPr>
              <a:lnSpc>
                <a:spcPct val="150000"/>
              </a:lnSpc>
              <a:buFont typeface="Wingdings" panose="05000000000000000000" pitchFamily="2" charset="2"/>
              <a:buChar char="p"/>
            </a:pPr>
            <a:r>
              <a:rPr lang="en-US" altLang="zh-CN" sz="1600" dirty="0"/>
              <a:t>Storm</a:t>
            </a:r>
            <a:r>
              <a:rPr lang="zh-CN" altLang="zh-CN" sz="1600" dirty="0"/>
              <a:t>框架可以方便地与数据库系统进行整合，从而开发出强大的实时计算系统</a:t>
            </a:r>
            <a:endParaRPr lang="en-US" altLang="zh-CN" sz="1600" dirty="0"/>
          </a:p>
          <a:p>
            <a:endParaRPr lang="en-US" altLang="zh-CN" sz="2000" dirty="0"/>
          </a:p>
        </p:txBody>
      </p:sp>
      <p:pic>
        <p:nvPicPr>
          <p:cNvPr id="8" name="图片 7"/>
          <p:cNvPicPr>
            <a:picLocks noChangeAspect="1"/>
          </p:cNvPicPr>
          <p:nvPr/>
        </p:nvPicPr>
        <p:blipFill>
          <a:blip r:embed="rId3"/>
          <a:stretch>
            <a:fillRect/>
          </a:stretch>
        </p:blipFill>
        <p:spPr>
          <a:xfrm>
            <a:off x="3144501" y="3205905"/>
            <a:ext cx="5474369" cy="298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1.4.1  Storm</a:t>
            </a:r>
            <a:r>
              <a:rPr lang="zh-CN" altLang="en-US" dirty="0"/>
              <a:t> 特点</a:t>
            </a:r>
          </a:p>
        </p:txBody>
      </p:sp>
      <p:sp>
        <p:nvSpPr>
          <p:cNvPr id="4" name="内容占位符 1"/>
          <p:cNvSpPr>
            <a:spLocks noGrp="1"/>
          </p:cNvSpPr>
          <p:nvPr/>
        </p:nvSpPr>
        <p:spPr bwMode="auto">
          <a:xfrm>
            <a:off x="1290589" y="2103437"/>
            <a:ext cx="8989193"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600" dirty="0"/>
              <a:t>Storm</a:t>
            </a:r>
            <a:r>
              <a:rPr lang="zh-CN" altLang="zh-CN" sz="1600" dirty="0"/>
              <a:t>可用于许多领域中，如实时分析、在线机器学习、持续计算、远程</a:t>
            </a:r>
            <a:r>
              <a:rPr lang="en-US" altLang="zh-CN" sz="1600" dirty="0"/>
              <a:t>RPC</a:t>
            </a:r>
            <a:r>
              <a:rPr lang="zh-CN" altLang="zh-CN" sz="1600" dirty="0"/>
              <a:t>、数据提取加载转换等</a:t>
            </a:r>
            <a:endParaRPr lang="en-US" altLang="zh-CN" sz="1600" dirty="0"/>
          </a:p>
          <a:p>
            <a:pPr>
              <a:buFont typeface="Wingdings" panose="05000000000000000000" pitchFamily="2" charset="2"/>
              <a:buChar char="p"/>
            </a:pPr>
            <a:endParaRPr lang="en-US" altLang="zh-CN" sz="1600" dirty="0"/>
          </a:p>
          <a:p>
            <a:pPr>
              <a:buFont typeface="Wingdings" panose="05000000000000000000" pitchFamily="2" charset="2"/>
              <a:buChar char="p"/>
            </a:pPr>
            <a:r>
              <a:rPr lang="en-US" altLang="zh-CN" sz="1600" dirty="0"/>
              <a:t>Storm</a:t>
            </a:r>
            <a:r>
              <a:rPr lang="zh-CN" altLang="zh-CN" sz="1600" dirty="0"/>
              <a:t>具有以下主要特点：</a:t>
            </a:r>
            <a:endParaRPr lang="en-US" altLang="zh-CN" sz="1600" dirty="0"/>
          </a:p>
          <a:p>
            <a:pPr>
              <a:buFont typeface="Wingdings" panose="05000000000000000000" pitchFamily="2" charset="2"/>
              <a:buChar char="Ø"/>
            </a:pPr>
            <a:endParaRPr lang="zh-CN" altLang="zh-CN" sz="1600" dirty="0"/>
          </a:p>
          <a:p>
            <a:pPr lvl="1">
              <a:lnSpc>
                <a:spcPct val="150000"/>
              </a:lnSpc>
              <a:buFont typeface="Wingdings" panose="05000000000000000000" pitchFamily="2" charset="2"/>
              <a:buChar char="Ø"/>
            </a:pPr>
            <a:r>
              <a:rPr lang="zh-CN" altLang="zh-CN" sz="1600" dirty="0"/>
              <a:t>整合性：</a:t>
            </a:r>
            <a:r>
              <a:rPr lang="en-US" altLang="zh-CN" sz="1600" dirty="0"/>
              <a:t>Storm</a:t>
            </a:r>
            <a:r>
              <a:rPr lang="zh-CN" altLang="zh-CN" sz="1600" dirty="0"/>
              <a:t>可方便地与队列系统和数据库系统进行整合</a:t>
            </a:r>
          </a:p>
          <a:p>
            <a:pPr lvl="1">
              <a:lnSpc>
                <a:spcPct val="150000"/>
              </a:lnSpc>
              <a:buFont typeface="Wingdings" panose="05000000000000000000" pitchFamily="2" charset="2"/>
              <a:buChar char="Ø"/>
            </a:pPr>
            <a:r>
              <a:rPr lang="zh-CN" altLang="zh-CN" sz="1600" dirty="0"/>
              <a:t>简易的</a:t>
            </a:r>
            <a:r>
              <a:rPr lang="en-US" altLang="zh-CN" sz="1600" dirty="0"/>
              <a:t>API</a:t>
            </a:r>
            <a:r>
              <a:rPr lang="zh-CN" altLang="zh-CN" sz="1600" dirty="0"/>
              <a:t>：</a:t>
            </a:r>
            <a:r>
              <a:rPr lang="en-US" altLang="zh-CN" sz="1600" dirty="0"/>
              <a:t>Storm</a:t>
            </a:r>
            <a:r>
              <a:rPr lang="zh-CN" altLang="zh-CN" sz="1600" dirty="0"/>
              <a:t>的</a:t>
            </a:r>
            <a:r>
              <a:rPr lang="en-US" altLang="zh-CN" sz="1600" dirty="0"/>
              <a:t>API</a:t>
            </a:r>
            <a:r>
              <a:rPr lang="zh-CN" altLang="zh-CN" sz="1600" dirty="0"/>
              <a:t>在使用上即简单又方便</a:t>
            </a:r>
          </a:p>
          <a:p>
            <a:pPr lvl="1">
              <a:lnSpc>
                <a:spcPct val="150000"/>
              </a:lnSpc>
              <a:buFont typeface="Wingdings" panose="05000000000000000000" pitchFamily="2" charset="2"/>
              <a:buChar char="Ø"/>
            </a:pPr>
            <a:r>
              <a:rPr lang="zh-CN" altLang="zh-CN" sz="1600" dirty="0"/>
              <a:t>可扩展性：</a:t>
            </a:r>
            <a:r>
              <a:rPr lang="en-US" altLang="zh-CN" sz="1600" dirty="0"/>
              <a:t>Storm</a:t>
            </a:r>
            <a:r>
              <a:rPr lang="zh-CN" altLang="zh-CN" sz="1600" dirty="0"/>
              <a:t>的并行特性使其可以运行在分布式集群中</a:t>
            </a:r>
          </a:p>
          <a:p>
            <a:pPr lvl="1">
              <a:lnSpc>
                <a:spcPct val="150000"/>
              </a:lnSpc>
              <a:buFont typeface="Wingdings" panose="05000000000000000000" pitchFamily="2" charset="2"/>
              <a:buChar char="Ø"/>
            </a:pPr>
            <a:r>
              <a:rPr lang="zh-CN" altLang="zh-CN" sz="1600" dirty="0"/>
              <a:t>可靠的消息处理：</a:t>
            </a:r>
            <a:r>
              <a:rPr lang="en-US" altLang="zh-CN" sz="1600" dirty="0"/>
              <a:t>Storm</a:t>
            </a:r>
            <a:r>
              <a:rPr lang="zh-CN" altLang="zh-CN" sz="1600" dirty="0"/>
              <a:t>保证每个消息都能完整处理</a:t>
            </a:r>
          </a:p>
          <a:p>
            <a:pPr lvl="1">
              <a:lnSpc>
                <a:spcPct val="150000"/>
              </a:lnSpc>
              <a:buFont typeface="Wingdings" panose="05000000000000000000" pitchFamily="2" charset="2"/>
              <a:buChar char="Ø"/>
            </a:pPr>
            <a:r>
              <a:rPr lang="zh-CN" altLang="zh-CN" sz="1600" dirty="0"/>
              <a:t>免费、开源：</a:t>
            </a:r>
            <a:r>
              <a:rPr lang="en-US" altLang="zh-CN" sz="1600" dirty="0"/>
              <a:t>Storm</a:t>
            </a:r>
            <a:r>
              <a:rPr lang="zh-CN" altLang="zh-CN" sz="1600" dirty="0"/>
              <a:t>是一款开源框架，可以免费使用</a:t>
            </a:r>
            <a:endParaRPr lang="en-US" altLang="zh-CN" sz="1600" dirty="0"/>
          </a:p>
          <a:p>
            <a:pPr lvl="1">
              <a:lnSpc>
                <a:spcPct val="150000"/>
              </a:lnSpc>
              <a:buFont typeface="Wingdings" panose="05000000000000000000" pitchFamily="2" charset="2"/>
              <a:buChar char="Ø"/>
            </a:pPr>
            <a:r>
              <a:rPr lang="en-US" altLang="zh-CN" sz="1600" dirty="0"/>
              <a:t>….</a:t>
            </a:r>
            <a:endParaRPr lang="zh-CN" altLang="zh-CN" sz="1600" dirty="0"/>
          </a:p>
          <a:p>
            <a:endParaRPr lang="zh-CN" altLang="zh-CN" sz="2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1052513" y="1920696"/>
            <a:ext cx="919162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1600" dirty="0"/>
              <a:t>Storm</a:t>
            </a:r>
            <a:r>
              <a:rPr lang="zh-CN" altLang="zh-CN" sz="1600" dirty="0"/>
              <a:t>主要术语包括</a:t>
            </a:r>
            <a:r>
              <a:rPr lang="en-US" altLang="zh-CN" sz="1600" dirty="0"/>
              <a:t>Streams</a:t>
            </a:r>
            <a:r>
              <a:rPr lang="zh-CN" altLang="zh-CN" sz="1600" dirty="0"/>
              <a:t>、</a:t>
            </a:r>
            <a:r>
              <a:rPr lang="en-US" altLang="zh-CN" sz="1600" dirty="0"/>
              <a:t>Spouts</a:t>
            </a:r>
            <a:r>
              <a:rPr lang="zh-CN" altLang="zh-CN" sz="1600" dirty="0"/>
              <a:t>、</a:t>
            </a:r>
            <a:r>
              <a:rPr lang="en-US" altLang="zh-CN" sz="1600" dirty="0"/>
              <a:t>Bolts</a:t>
            </a:r>
            <a:r>
              <a:rPr lang="zh-CN" altLang="zh-CN" sz="1600" dirty="0"/>
              <a:t>、</a:t>
            </a:r>
            <a:r>
              <a:rPr lang="en-US" altLang="zh-CN" sz="1600" dirty="0"/>
              <a:t>Topology</a:t>
            </a:r>
            <a:r>
              <a:rPr lang="zh-CN" altLang="zh-CN" sz="1600" dirty="0"/>
              <a:t>和</a:t>
            </a:r>
            <a:r>
              <a:rPr lang="en-US" altLang="zh-CN" sz="1600" dirty="0"/>
              <a:t>Stream Groupings</a:t>
            </a:r>
          </a:p>
          <a:p>
            <a:pPr>
              <a:buFont typeface="Wingdings" panose="05000000000000000000" pitchFamily="2" charset="2"/>
              <a:buChar char="p"/>
            </a:pPr>
            <a:r>
              <a:rPr lang="en-US" altLang="zh-CN" sz="1600" b="1" dirty="0"/>
              <a:t>Streams</a:t>
            </a:r>
            <a:r>
              <a:rPr lang="zh-CN" altLang="en-US" sz="1600" b="1" dirty="0"/>
              <a:t>：</a:t>
            </a:r>
            <a:r>
              <a:rPr lang="en-US" altLang="zh-CN" sz="1600" dirty="0"/>
              <a:t>Storm</a:t>
            </a:r>
            <a:r>
              <a:rPr lang="zh-CN" altLang="en-US" sz="1600" dirty="0"/>
              <a:t>将</a:t>
            </a:r>
            <a:r>
              <a:rPr lang="zh-CN" altLang="zh-CN" sz="1600" dirty="0"/>
              <a:t>流数据</a:t>
            </a:r>
            <a:r>
              <a:rPr lang="en-US" altLang="zh-CN" sz="1600" dirty="0"/>
              <a:t>Stream</a:t>
            </a:r>
            <a:r>
              <a:rPr lang="zh-CN" altLang="en-US" sz="1600" dirty="0"/>
              <a:t>描述成</a:t>
            </a:r>
            <a:r>
              <a:rPr lang="zh-CN" altLang="zh-CN" sz="1600" dirty="0"/>
              <a:t>一个无限的</a:t>
            </a:r>
            <a:r>
              <a:rPr lang="en-US" altLang="zh-CN" sz="1600" dirty="0"/>
              <a:t>Tuple</a:t>
            </a:r>
            <a:r>
              <a:rPr lang="zh-CN" altLang="zh-CN" sz="1600" dirty="0"/>
              <a:t>序列</a:t>
            </a:r>
            <a:r>
              <a:rPr lang="zh-CN" altLang="en-US" sz="1600" dirty="0"/>
              <a:t>，</a:t>
            </a:r>
            <a:r>
              <a:rPr lang="zh-CN" altLang="zh-CN" sz="1600" dirty="0"/>
              <a:t>这些</a:t>
            </a:r>
            <a:r>
              <a:rPr lang="en-US" altLang="zh-CN" sz="1600" dirty="0"/>
              <a:t>Tuple</a:t>
            </a:r>
            <a:r>
              <a:rPr lang="zh-CN" altLang="zh-CN" sz="1600" dirty="0"/>
              <a:t>序列会以分布式的方式并行地创建和处理</a:t>
            </a:r>
          </a:p>
          <a:p>
            <a:endParaRPr lang="zh-CN" altLang="zh-CN" sz="2000"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7" y="2761870"/>
            <a:ext cx="61722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660400" y="4659137"/>
            <a:ext cx="987433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1257300" lvl="2" indent="-342900">
              <a:buFont typeface="Wingdings" panose="05000000000000000000" pitchFamily="2" charset="2"/>
              <a:buChar char="Ø"/>
            </a:pPr>
            <a:r>
              <a:rPr lang="zh-CN" altLang="en-US" sz="1500" dirty="0">
                <a:latin typeface="+mn-ea"/>
                <a:ea typeface="+mn-ea"/>
              </a:rPr>
              <a:t>每个</a:t>
            </a:r>
            <a:r>
              <a:rPr lang="en-US" altLang="zh-CN" sz="1500" dirty="0">
                <a:latin typeface="+mn-ea"/>
                <a:ea typeface="+mn-ea"/>
              </a:rPr>
              <a:t>tuple</a:t>
            </a:r>
            <a:r>
              <a:rPr lang="zh-CN" altLang="en-US" sz="1500" dirty="0">
                <a:latin typeface="+mn-ea"/>
                <a:ea typeface="+mn-ea"/>
              </a:rPr>
              <a:t>是一堆值，每个值有一个名字，并且每个值可以是任何类型</a:t>
            </a:r>
            <a:endParaRPr lang="en-US" altLang="zh-CN" sz="1500" dirty="0">
              <a:latin typeface="+mn-ea"/>
              <a:ea typeface="+mn-ea"/>
            </a:endParaRPr>
          </a:p>
          <a:p>
            <a:pPr marL="1257300" lvl="2" indent="-342900">
              <a:buFont typeface="Wingdings" panose="05000000000000000000" pitchFamily="2" charset="2"/>
              <a:buChar char="Ø"/>
            </a:pPr>
            <a:r>
              <a:rPr lang="en-US" altLang="zh-CN" sz="1500" dirty="0">
                <a:latin typeface="+mn-ea"/>
                <a:ea typeface="+mn-ea"/>
              </a:rPr>
              <a:t>Tuple</a:t>
            </a:r>
            <a:r>
              <a:rPr lang="zh-CN" altLang="en-US" sz="1500" dirty="0">
                <a:latin typeface="+mn-ea"/>
                <a:ea typeface="+mn-ea"/>
              </a:rPr>
              <a:t>本来应该是一个</a:t>
            </a:r>
            <a:r>
              <a:rPr lang="en-US" altLang="zh-CN" sz="1500" dirty="0">
                <a:latin typeface="+mn-ea"/>
                <a:ea typeface="+mn-ea"/>
              </a:rPr>
              <a:t>Key-Value</a:t>
            </a:r>
            <a:r>
              <a:rPr lang="zh-CN" altLang="en-US" sz="1500" dirty="0">
                <a:latin typeface="+mn-ea"/>
                <a:ea typeface="+mn-ea"/>
              </a:rPr>
              <a:t>的</a:t>
            </a:r>
            <a:r>
              <a:rPr lang="en-US" altLang="zh-CN" sz="1500" dirty="0">
                <a:latin typeface="+mn-ea"/>
                <a:ea typeface="+mn-ea"/>
              </a:rPr>
              <a:t>Map</a:t>
            </a:r>
            <a:r>
              <a:rPr lang="zh-CN" altLang="en-US" sz="1500" dirty="0">
                <a:latin typeface="+mn-ea"/>
                <a:ea typeface="+mn-ea"/>
              </a:rPr>
              <a:t>，由于各个组件间传递的</a:t>
            </a:r>
            <a:r>
              <a:rPr lang="en-US" altLang="zh-CN" sz="1500" dirty="0">
                <a:latin typeface="+mn-ea"/>
                <a:ea typeface="+mn-ea"/>
              </a:rPr>
              <a:t>tuple</a:t>
            </a:r>
            <a:r>
              <a:rPr lang="zh-CN" altLang="en-US" sz="1500" dirty="0">
                <a:latin typeface="+mn-ea"/>
                <a:ea typeface="+mn-ea"/>
              </a:rPr>
              <a:t>的字段名称已经事先定义好了  ，所以</a:t>
            </a:r>
            <a:r>
              <a:rPr lang="en-US" altLang="zh-CN" sz="1500" dirty="0">
                <a:latin typeface="+mn-ea"/>
                <a:ea typeface="+mn-ea"/>
              </a:rPr>
              <a:t>Tuple</a:t>
            </a:r>
            <a:r>
              <a:rPr lang="zh-CN" altLang="en-US" sz="1500" dirty="0">
                <a:latin typeface="+mn-ea"/>
                <a:ea typeface="+mn-ea"/>
              </a:rPr>
              <a:t>只需要按序填入各个</a:t>
            </a:r>
            <a:r>
              <a:rPr lang="en-US" altLang="zh-CN" sz="1500" dirty="0">
                <a:latin typeface="+mn-ea"/>
                <a:ea typeface="+mn-ea"/>
              </a:rPr>
              <a:t>Value</a:t>
            </a:r>
            <a:r>
              <a:rPr lang="zh-CN" altLang="en-US" sz="1500" dirty="0">
                <a:latin typeface="+mn-ea"/>
                <a:ea typeface="+mn-ea"/>
              </a:rPr>
              <a:t>，所以就是一个</a:t>
            </a:r>
            <a:r>
              <a:rPr lang="en-US" altLang="zh-CN" sz="1500" dirty="0">
                <a:latin typeface="+mn-ea"/>
                <a:ea typeface="+mn-ea"/>
              </a:rPr>
              <a:t>Value List</a:t>
            </a:r>
            <a:r>
              <a:rPr lang="zh-CN" altLang="en-US" sz="1500" dirty="0">
                <a:latin typeface="+mn-ea"/>
                <a:ea typeface="+mn-ea"/>
              </a:rPr>
              <a:t>（值列表</a:t>
            </a:r>
            <a:r>
              <a:rPr lang="zh-CN" altLang="en-US" sz="1500" dirty="0"/>
              <a:t>）</a:t>
            </a:r>
          </a:p>
        </p:txBody>
      </p:sp>
      <p:pic>
        <p:nvPicPr>
          <p:cNvPr id="7" name="table"/>
          <p:cNvPicPr>
            <a:picLocks noChangeAspect="1"/>
          </p:cNvPicPr>
          <p:nvPr/>
        </p:nvPicPr>
        <p:blipFill>
          <a:blip r:embed="rId4"/>
          <a:stretch>
            <a:fillRect/>
          </a:stretch>
        </p:blipFill>
        <p:spPr>
          <a:xfrm>
            <a:off x="3048000" y="5617982"/>
            <a:ext cx="6096000" cy="371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950913" y="1975580"/>
            <a:ext cx="8424093" cy="113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800" b="1" dirty="0"/>
              <a:t>Spout</a:t>
            </a:r>
            <a:r>
              <a:rPr lang="zh-CN" altLang="en-US" sz="1600" b="1" dirty="0"/>
              <a:t>：</a:t>
            </a:r>
            <a:r>
              <a:rPr lang="en-US" altLang="zh-CN" sz="1600" dirty="0"/>
              <a:t>Storm</a:t>
            </a:r>
            <a:r>
              <a:rPr lang="zh-CN" altLang="zh-CN" sz="1600" dirty="0"/>
              <a:t>认为每个</a:t>
            </a:r>
            <a:r>
              <a:rPr lang="en-US" altLang="zh-CN" sz="1600" dirty="0"/>
              <a:t>Stream</a:t>
            </a:r>
            <a:r>
              <a:rPr lang="zh-CN" altLang="zh-CN" sz="1600" dirty="0"/>
              <a:t>都有一个源头，并把这个源头抽象为</a:t>
            </a:r>
            <a:r>
              <a:rPr lang="en-US" altLang="zh-CN" sz="1600" dirty="0"/>
              <a:t>Spout</a:t>
            </a:r>
          </a:p>
          <a:p>
            <a:pPr>
              <a:buFont typeface="Wingdings" panose="05000000000000000000" pitchFamily="2" charset="2"/>
              <a:buChar char="p"/>
            </a:pPr>
            <a:endParaRPr lang="en-US" altLang="zh-CN" sz="1600" dirty="0"/>
          </a:p>
          <a:p>
            <a:pPr>
              <a:buFont typeface="Wingdings" panose="05000000000000000000" pitchFamily="2" charset="2"/>
              <a:buChar char="p"/>
            </a:pPr>
            <a:r>
              <a:rPr lang="zh-CN" altLang="en-US" sz="1600" dirty="0"/>
              <a:t>通常</a:t>
            </a:r>
            <a:r>
              <a:rPr lang="en-US" altLang="zh-CN" sz="1600" dirty="0"/>
              <a:t>Spout</a:t>
            </a:r>
            <a:r>
              <a:rPr lang="zh-CN" altLang="en-US" sz="1600" dirty="0"/>
              <a:t>会从外部数据源（队列、数据库等）读取数据，然后封装成</a:t>
            </a:r>
            <a:r>
              <a:rPr lang="en-US" altLang="zh-CN" sz="1600" dirty="0"/>
              <a:t>Tuple</a:t>
            </a:r>
            <a:r>
              <a:rPr lang="zh-CN" altLang="en-US" sz="1600" dirty="0"/>
              <a:t>形式发送到</a:t>
            </a:r>
            <a:r>
              <a:rPr lang="en-US" altLang="zh-CN" sz="1600" dirty="0"/>
              <a:t>Stream</a:t>
            </a:r>
            <a:r>
              <a:rPr lang="zh-CN" altLang="en-US" sz="1600" dirty="0"/>
              <a:t>中。</a:t>
            </a:r>
            <a:r>
              <a:rPr lang="en-US" altLang="zh-CN" sz="1600" dirty="0"/>
              <a:t>Spout</a:t>
            </a:r>
            <a:r>
              <a:rPr lang="zh-CN" altLang="en-US" sz="1600" dirty="0"/>
              <a:t>是一个主动的角色，在接口内部有个</a:t>
            </a:r>
            <a:r>
              <a:rPr lang="en-US" altLang="zh-CN" sz="1600" dirty="0" err="1"/>
              <a:t>nextTuple</a:t>
            </a:r>
            <a:r>
              <a:rPr lang="zh-CN" altLang="en-US" sz="1600" dirty="0"/>
              <a:t>函数，</a:t>
            </a:r>
            <a:r>
              <a:rPr lang="en-US" altLang="zh-CN" sz="1600" dirty="0"/>
              <a:t>Storm</a:t>
            </a:r>
            <a:r>
              <a:rPr lang="zh-CN" altLang="en-US" sz="1600" dirty="0"/>
              <a:t>框架会不停的调用该函数</a:t>
            </a:r>
            <a:endParaRPr lang="en-US" altLang="zh-CN" sz="1600" dirty="0"/>
          </a:p>
          <a:p>
            <a:endParaRPr lang="zh-CN" altLang="zh-CN" sz="2000"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53" y="3747097"/>
            <a:ext cx="621506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6" name="内容占位符 1"/>
          <p:cNvSpPr>
            <a:spLocks noGrp="1"/>
          </p:cNvSpPr>
          <p:nvPr/>
        </p:nvSpPr>
        <p:spPr bwMode="auto">
          <a:xfrm>
            <a:off x="850900" y="1858754"/>
            <a:ext cx="9505883" cy="147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ts val="2500"/>
              </a:lnSpc>
              <a:buFont typeface="Wingdings" panose="05000000000000000000" pitchFamily="2" charset="2"/>
              <a:buChar char="n"/>
            </a:pPr>
            <a:r>
              <a:rPr lang="en-US" altLang="zh-CN" sz="1800" b="1" dirty="0"/>
              <a:t>Bolt</a:t>
            </a:r>
            <a:r>
              <a:rPr lang="zh-CN" altLang="en-US" sz="1600" b="1" dirty="0"/>
              <a:t>：</a:t>
            </a:r>
            <a:r>
              <a:rPr lang="en-US" altLang="zh-CN" sz="1600" dirty="0"/>
              <a:t>Storm</a:t>
            </a:r>
            <a:r>
              <a:rPr lang="zh-CN" altLang="zh-CN" sz="1600" dirty="0"/>
              <a:t>将</a:t>
            </a:r>
            <a:r>
              <a:rPr lang="en-US" altLang="zh-CN" sz="1600" dirty="0"/>
              <a:t>Streams</a:t>
            </a:r>
            <a:r>
              <a:rPr lang="zh-CN" altLang="zh-CN" sz="1600" dirty="0"/>
              <a:t>的状态转换过程抽象为</a:t>
            </a:r>
            <a:r>
              <a:rPr lang="en-US" altLang="zh-CN" sz="1600" dirty="0"/>
              <a:t>Bolt</a:t>
            </a:r>
            <a:r>
              <a:rPr lang="zh-CN" altLang="zh-CN" sz="1600" dirty="0"/>
              <a:t>。</a:t>
            </a:r>
            <a:r>
              <a:rPr lang="en-US" altLang="zh-CN" sz="1600" dirty="0"/>
              <a:t>Bolt</a:t>
            </a:r>
            <a:r>
              <a:rPr lang="zh-CN" altLang="zh-CN" sz="1600" dirty="0"/>
              <a:t>即可以处理</a:t>
            </a:r>
            <a:r>
              <a:rPr lang="en-US" altLang="zh-CN" sz="1600" dirty="0"/>
              <a:t>Tuple</a:t>
            </a:r>
            <a:r>
              <a:rPr lang="zh-CN" altLang="zh-CN" sz="1600" dirty="0"/>
              <a:t>，也可以将处理后的</a:t>
            </a:r>
            <a:r>
              <a:rPr lang="en-US" altLang="zh-CN" sz="1600" dirty="0"/>
              <a:t>Tuple</a:t>
            </a:r>
            <a:r>
              <a:rPr lang="zh-CN" altLang="zh-CN" sz="1600" dirty="0"/>
              <a:t>作为新的</a:t>
            </a:r>
            <a:r>
              <a:rPr lang="en-US" altLang="zh-CN" sz="1600" dirty="0"/>
              <a:t>Streams</a:t>
            </a:r>
            <a:r>
              <a:rPr lang="zh-CN" altLang="zh-CN" sz="1600" dirty="0"/>
              <a:t>发送给其他</a:t>
            </a:r>
            <a:r>
              <a:rPr lang="en-US" altLang="zh-CN" sz="1600" dirty="0"/>
              <a:t>Bolt</a:t>
            </a:r>
          </a:p>
          <a:p>
            <a:pPr lvl="1">
              <a:lnSpc>
                <a:spcPts val="2500"/>
              </a:lnSpc>
            </a:pPr>
            <a:r>
              <a:rPr lang="en-US" altLang="zh-CN" sz="1600" dirty="0"/>
              <a:t>Bolt</a:t>
            </a:r>
            <a:r>
              <a:rPr lang="zh-CN" altLang="en-US" sz="1600" dirty="0"/>
              <a:t>可以执行过滤、函数操作、</a:t>
            </a:r>
            <a:r>
              <a:rPr lang="en-US" altLang="zh-CN" sz="1600" dirty="0"/>
              <a:t>Join</a:t>
            </a:r>
            <a:r>
              <a:rPr lang="zh-CN" altLang="en-US" sz="1600" dirty="0"/>
              <a:t>、操作数据库等任何操作</a:t>
            </a:r>
            <a:endParaRPr lang="en-US" altLang="zh-CN" sz="1600" dirty="0"/>
          </a:p>
          <a:p>
            <a:pPr lvl="1">
              <a:lnSpc>
                <a:spcPts val="2500"/>
              </a:lnSpc>
            </a:pPr>
            <a:r>
              <a:rPr lang="en-US" altLang="zh-CN" sz="1600" dirty="0"/>
              <a:t>Bolt</a:t>
            </a:r>
            <a:r>
              <a:rPr lang="zh-CN" altLang="en-US" sz="1600" dirty="0"/>
              <a:t>是一个被动的角色，其接口中有一个</a:t>
            </a:r>
            <a:r>
              <a:rPr lang="en-US" altLang="zh-CN" sz="1600" dirty="0"/>
              <a:t>execute(Tuple input)</a:t>
            </a:r>
            <a:r>
              <a:rPr lang="zh-CN" altLang="en-US" sz="1600" dirty="0"/>
              <a:t>方法，在接收到消息之后会调用此函数，用户可以在此方法中执行自己的处理逻辑</a:t>
            </a:r>
            <a:endParaRPr lang="zh-CN" altLang="zh-CN" sz="1600"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517" y="3701927"/>
            <a:ext cx="76962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8" name="内容占位符 1"/>
          <p:cNvSpPr>
            <a:spLocks noGrp="1"/>
          </p:cNvSpPr>
          <p:nvPr/>
        </p:nvSpPr>
        <p:spPr bwMode="auto">
          <a:xfrm>
            <a:off x="850900" y="1981199"/>
            <a:ext cx="8966868" cy="89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600" b="1" dirty="0"/>
              <a:t>Topology</a:t>
            </a:r>
            <a:r>
              <a:rPr lang="zh-CN" altLang="en-US" sz="1600" b="1" dirty="0"/>
              <a:t>：</a:t>
            </a:r>
            <a:r>
              <a:rPr lang="en-US" altLang="zh-CN" sz="1600" dirty="0"/>
              <a:t>Storm</a:t>
            </a:r>
            <a:r>
              <a:rPr lang="zh-CN" altLang="zh-CN" sz="1600" dirty="0"/>
              <a:t>将</a:t>
            </a:r>
            <a:r>
              <a:rPr lang="en-US" altLang="zh-CN" sz="1600" dirty="0"/>
              <a:t>Spouts</a:t>
            </a:r>
            <a:r>
              <a:rPr lang="zh-CN" altLang="zh-CN" sz="1600" dirty="0"/>
              <a:t>和</a:t>
            </a:r>
            <a:r>
              <a:rPr lang="en-US" altLang="zh-CN" sz="1600" dirty="0"/>
              <a:t>Bolts</a:t>
            </a:r>
            <a:r>
              <a:rPr lang="zh-CN" altLang="zh-CN" sz="1600" dirty="0"/>
              <a:t>组成的网络抽象成</a:t>
            </a:r>
            <a:r>
              <a:rPr lang="en-US" altLang="zh-CN" sz="1600" dirty="0"/>
              <a:t>Topology</a:t>
            </a:r>
            <a:r>
              <a:rPr lang="zh-CN" altLang="zh-CN" sz="1600" dirty="0"/>
              <a:t>，</a:t>
            </a:r>
            <a:r>
              <a:rPr lang="zh-CN" altLang="en-US" sz="1600" dirty="0"/>
              <a:t>它</a:t>
            </a:r>
            <a:r>
              <a:rPr lang="zh-CN" altLang="zh-CN" sz="1600" dirty="0"/>
              <a:t>可被提交到</a:t>
            </a:r>
            <a:r>
              <a:rPr lang="en-US" altLang="zh-CN" sz="1600" dirty="0"/>
              <a:t>Storm</a:t>
            </a:r>
            <a:r>
              <a:rPr lang="zh-CN" altLang="zh-CN" sz="1600" dirty="0"/>
              <a:t>集群执行。</a:t>
            </a:r>
            <a:r>
              <a:rPr lang="en-US" altLang="zh-CN" sz="1600" dirty="0"/>
              <a:t>Topology</a:t>
            </a:r>
            <a:r>
              <a:rPr lang="zh-CN" altLang="en-US" sz="1600" dirty="0"/>
              <a:t>可视为</a:t>
            </a:r>
            <a:r>
              <a:rPr lang="zh-CN" altLang="zh-CN" sz="1600" dirty="0"/>
              <a:t>流转换图</a:t>
            </a:r>
            <a:r>
              <a:rPr lang="zh-CN" altLang="en-US" sz="1600" dirty="0"/>
              <a:t>，图中</a:t>
            </a:r>
            <a:r>
              <a:rPr lang="zh-CN" altLang="zh-CN" sz="1600" dirty="0"/>
              <a:t>节点是一个</a:t>
            </a:r>
            <a:r>
              <a:rPr lang="en-US" altLang="zh-CN" sz="1600" dirty="0"/>
              <a:t>Spout</a:t>
            </a:r>
            <a:r>
              <a:rPr lang="zh-CN" altLang="zh-CN" sz="1600" dirty="0"/>
              <a:t>或</a:t>
            </a:r>
            <a:r>
              <a:rPr lang="en-US" altLang="zh-CN" sz="1600" dirty="0"/>
              <a:t>Bolt</a:t>
            </a:r>
            <a:r>
              <a:rPr lang="zh-CN" altLang="zh-CN" sz="1600" dirty="0"/>
              <a:t>，边则表示</a:t>
            </a:r>
            <a:r>
              <a:rPr lang="en-US" altLang="zh-CN" sz="1600" dirty="0"/>
              <a:t>Bolt</a:t>
            </a:r>
            <a:r>
              <a:rPr lang="zh-CN" altLang="zh-CN" sz="1600" dirty="0"/>
              <a:t>订阅了哪个</a:t>
            </a:r>
            <a:r>
              <a:rPr lang="en-US" altLang="zh-CN" sz="1600" dirty="0"/>
              <a:t>Stream</a:t>
            </a:r>
            <a:r>
              <a:rPr lang="zh-CN" altLang="zh-CN" sz="1600" dirty="0"/>
              <a:t>。当</a:t>
            </a:r>
            <a:r>
              <a:rPr lang="en-US" altLang="zh-CN" sz="1600" dirty="0"/>
              <a:t>Spout</a:t>
            </a:r>
            <a:r>
              <a:rPr lang="zh-CN" altLang="zh-CN" sz="1600" dirty="0"/>
              <a:t>或者</a:t>
            </a:r>
            <a:r>
              <a:rPr lang="en-US" altLang="zh-CN" sz="1600" dirty="0"/>
              <a:t>Bolt</a:t>
            </a:r>
            <a:r>
              <a:rPr lang="zh-CN" altLang="zh-CN" sz="1600" dirty="0"/>
              <a:t>发送元组时，它会把元组发送到每个订阅了该</a:t>
            </a:r>
            <a:r>
              <a:rPr lang="en-US" altLang="zh-CN" sz="1600" dirty="0"/>
              <a:t>Stream</a:t>
            </a:r>
            <a:r>
              <a:rPr lang="zh-CN" altLang="zh-CN" sz="1600" dirty="0"/>
              <a:t>的</a:t>
            </a:r>
            <a:r>
              <a:rPr lang="en-US" altLang="zh-CN" sz="1600" dirty="0"/>
              <a:t>Bolt</a:t>
            </a:r>
            <a:r>
              <a:rPr lang="zh-CN" altLang="zh-CN" sz="1600" dirty="0"/>
              <a:t>上进行处理</a:t>
            </a:r>
            <a:endParaRPr lang="en-US" altLang="zh-CN" sz="1600" dirty="0"/>
          </a:p>
          <a:p>
            <a:pPr marL="457200" lvl="1" indent="0">
              <a:buNone/>
            </a:pPr>
            <a:endParaRPr lang="en-US" altLang="zh-CN" sz="1600" dirty="0"/>
          </a:p>
          <a:p>
            <a:pPr lvl="1"/>
            <a:endParaRPr lang="en-US" altLang="zh-CN" sz="1600" dirty="0"/>
          </a:p>
        </p:txBody>
      </p:sp>
      <p:sp>
        <p:nvSpPr>
          <p:cNvPr id="4" name="矩形 3"/>
          <p:cNvSpPr/>
          <p:nvPr/>
        </p:nvSpPr>
        <p:spPr>
          <a:xfrm>
            <a:off x="455970" y="3359778"/>
            <a:ext cx="6267450" cy="2631490"/>
          </a:xfrm>
          <a:prstGeom prst="rect">
            <a:avLst/>
          </a:prstGeom>
        </p:spPr>
        <p:txBody>
          <a:bodyPr wrap="square">
            <a:spAutoFit/>
          </a:bodyPr>
          <a:lstStyle/>
          <a:p>
            <a:pPr marL="1200150" lvl="2" indent="-285750">
              <a:buFont typeface="Wingdings" panose="05000000000000000000" pitchFamily="2" charset="2"/>
              <a:buChar char="Ø"/>
            </a:pPr>
            <a:r>
              <a:rPr lang="en-US" altLang="zh-CN" sz="1500" dirty="0"/>
              <a:t>Topology</a:t>
            </a:r>
            <a:r>
              <a:rPr lang="zh-CN" altLang="en-US" sz="1500" dirty="0"/>
              <a:t>里面的每个处理组件（</a:t>
            </a:r>
            <a:r>
              <a:rPr lang="en-US" altLang="zh-CN" sz="1500" dirty="0"/>
              <a:t>Spout</a:t>
            </a:r>
            <a:r>
              <a:rPr lang="zh-CN" altLang="en-US" sz="1500" dirty="0"/>
              <a:t>或</a:t>
            </a:r>
            <a:r>
              <a:rPr lang="en-US" altLang="zh-CN" sz="1500" dirty="0"/>
              <a:t>Bolt</a:t>
            </a:r>
            <a:r>
              <a:rPr lang="zh-CN" altLang="en-US" sz="1500" dirty="0"/>
              <a:t>）都包含处理逻辑， 而组件之间的连接则表示数据流动的方向</a:t>
            </a:r>
            <a:endParaRPr lang="en-US" altLang="zh-CN" sz="1500" dirty="0"/>
          </a:p>
          <a:p>
            <a:pPr marL="1200150" lvl="2" indent="-285750">
              <a:buFont typeface="Wingdings" panose="05000000000000000000" pitchFamily="2" charset="2"/>
              <a:buChar char="Ø"/>
            </a:pPr>
            <a:endParaRPr lang="en-US" altLang="zh-CN" sz="1500" dirty="0"/>
          </a:p>
          <a:p>
            <a:pPr marL="1200150" lvl="2" indent="-285750">
              <a:buFont typeface="Wingdings" panose="05000000000000000000" pitchFamily="2" charset="2"/>
              <a:buChar char="Ø"/>
            </a:pPr>
            <a:r>
              <a:rPr lang="en-US" altLang="zh-CN" sz="1500" dirty="0"/>
              <a:t>Topology</a:t>
            </a:r>
            <a:r>
              <a:rPr lang="zh-CN" altLang="en-US" sz="1500" dirty="0"/>
              <a:t>里面的每一个组件都是并行运行的</a:t>
            </a:r>
            <a:endParaRPr lang="en-US" altLang="zh-CN" sz="1500" dirty="0"/>
          </a:p>
          <a:p>
            <a:pPr marL="1200150" lvl="2" indent="-285750">
              <a:buFont typeface="Wingdings" panose="05000000000000000000" pitchFamily="2" charset="2"/>
              <a:buChar char="Ø"/>
            </a:pPr>
            <a:endParaRPr lang="en-US" altLang="zh-CN" sz="1500" dirty="0"/>
          </a:p>
          <a:p>
            <a:pPr marL="1200150" lvl="2" indent="-285750">
              <a:buFont typeface="Wingdings" panose="05000000000000000000" pitchFamily="2" charset="2"/>
              <a:buChar char="Ø"/>
            </a:pPr>
            <a:r>
              <a:rPr lang="zh-CN" altLang="en-US" sz="1500" dirty="0"/>
              <a:t>在</a:t>
            </a:r>
            <a:r>
              <a:rPr lang="en-US" altLang="zh-CN" sz="1500" dirty="0"/>
              <a:t>Topology</a:t>
            </a:r>
            <a:r>
              <a:rPr lang="zh-CN" altLang="en-US" sz="1500" dirty="0"/>
              <a:t>里面可以指定每个组件的并行度， </a:t>
            </a:r>
            <a:r>
              <a:rPr lang="en-US" altLang="zh-CN" sz="1500" dirty="0"/>
              <a:t>Storm</a:t>
            </a:r>
            <a:r>
              <a:rPr lang="zh-CN" altLang="en-US" sz="1500" dirty="0"/>
              <a:t>会在集群里面分配那么多的线程来同时计算</a:t>
            </a:r>
            <a:endParaRPr lang="en-US" altLang="zh-CN" sz="1500" dirty="0"/>
          </a:p>
          <a:p>
            <a:pPr marL="1200150" lvl="2" indent="-285750">
              <a:buFont typeface="Wingdings" panose="05000000000000000000" pitchFamily="2" charset="2"/>
              <a:buChar char="Ø"/>
            </a:pPr>
            <a:endParaRPr lang="en-US" altLang="zh-CN" sz="1500" dirty="0"/>
          </a:p>
          <a:p>
            <a:pPr marL="1200150" lvl="2" indent="-285750">
              <a:buFont typeface="Wingdings" panose="05000000000000000000" pitchFamily="2" charset="2"/>
              <a:buChar char="Ø"/>
            </a:pPr>
            <a:r>
              <a:rPr lang="zh-CN" altLang="en-US" sz="1500" dirty="0"/>
              <a:t>在</a:t>
            </a:r>
            <a:r>
              <a:rPr lang="en-US" altLang="zh-CN" sz="1500" dirty="0"/>
              <a:t>Topology</a:t>
            </a:r>
            <a:r>
              <a:rPr lang="zh-CN" altLang="en-US" sz="1500" dirty="0"/>
              <a:t>的具体实现上，</a:t>
            </a:r>
            <a:r>
              <a:rPr lang="en-US" altLang="zh-CN" sz="1500" dirty="0"/>
              <a:t>Storm</a:t>
            </a:r>
            <a:r>
              <a:rPr lang="zh-CN" altLang="en-US" sz="1500" dirty="0"/>
              <a:t>中的</a:t>
            </a:r>
            <a:r>
              <a:rPr lang="en-US" altLang="zh-CN" sz="1500" dirty="0"/>
              <a:t>Topology</a:t>
            </a:r>
            <a:r>
              <a:rPr lang="zh-CN" altLang="en-US" sz="1500" dirty="0"/>
              <a:t>定义仅仅是一些</a:t>
            </a:r>
            <a:r>
              <a:rPr lang="en-US" altLang="zh-CN" sz="1500" dirty="0"/>
              <a:t>Thrift</a:t>
            </a:r>
            <a:r>
              <a:rPr lang="zh-CN" altLang="en-US" sz="1500" dirty="0"/>
              <a:t>结构体（二进制高性能的通信中间件），支持各种编程语言进行定义</a:t>
            </a:r>
            <a:endParaRPr lang="zh-CN" altLang="zh-CN" sz="1500" dirty="0"/>
          </a:p>
        </p:txBody>
      </p:sp>
      <p:grpSp>
        <p:nvGrpSpPr>
          <p:cNvPr id="9" name="组合 8"/>
          <p:cNvGrpSpPr/>
          <p:nvPr/>
        </p:nvGrpSpPr>
        <p:grpSpPr bwMode="auto">
          <a:xfrm>
            <a:off x="6867799" y="3010791"/>
            <a:ext cx="3656014" cy="3048000"/>
            <a:chOff x="5156205" y="3657600"/>
            <a:chExt cx="3655606" cy="3048000"/>
          </a:xfrm>
        </p:grpSpPr>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657600"/>
              <a:ext cx="36242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p:cNvSpPr txBox="1">
              <a:spLocks noChangeArrowheads="1"/>
            </p:cNvSpPr>
            <p:nvPr/>
          </p:nvSpPr>
          <p:spPr bwMode="auto">
            <a:xfrm>
              <a:off x="5156205" y="495300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2" name="TextBox 6"/>
            <p:cNvSpPr txBox="1">
              <a:spLocks noChangeArrowheads="1"/>
            </p:cNvSpPr>
            <p:nvPr/>
          </p:nvSpPr>
          <p:spPr bwMode="auto">
            <a:xfrm>
              <a:off x="5156205" y="5879068"/>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Spout</a:t>
              </a:r>
              <a:endParaRPr lang="zh-CN" altLang="en-US"/>
            </a:p>
          </p:txBody>
        </p:sp>
        <p:sp>
          <p:nvSpPr>
            <p:cNvPr id="13" name="TextBox 7"/>
            <p:cNvSpPr txBox="1">
              <a:spLocks noChangeArrowheads="1"/>
            </p:cNvSpPr>
            <p:nvPr/>
          </p:nvSpPr>
          <p:spPr bwMode="auto">
            <a:xfrm>
              <a:off x="6732989" y="45720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4" name="TextBox 8"/>
            <p:cNvSpPr txBox="1">
              <a:spLocks noChangeArrowheads="1"/>
            </p:cNvSpPr>
            <p:nvPr/>
          </p:nvSpPr>
          <p:spPr bwMode="auto">
            <a:xfrm>
              <a:off x="6761564" y="54218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t>Bolt</a:t>
              </a:r>
              <a:endParaRPr lang="zh-CN" altLang="en-US" dirty="0"/>
            </a:p>
          </p:txBody>
        </p:sp>
        <p:sp>
          <p:nvSpPr>
            <p:cNvPr id="15" name="TextBox 9"/>
            <p:cNvSpPr txBox="1">
              <a:spLocks noChangeArrowheads="1"/>
            </p:cNvSpPr>
            <p:nvPr/>
          </p:nvSpPr>
          <p:spPr bwMode="auto">
            <a:xfrm>
              <a:off x="6732989" y="63246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6" name="TextBox 10"/>
            <p:cNvSpPr txBox="1">
              <a:spLocks noChangeArrowheads="1"/>
            </p:cNvSpPr>
            <p:nvPr/>
          </p:nvSpPr>
          <p:spPr bwMode="auto">
            <a:xfrm>
              <a:off x="8229600" y="5029200"/>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sp>
          <p:nvSpPr>
            <p:cNvPr id="17" name="TextBox 11"/>
            <p:cNvSpPr txBox="1">
              <a:spLocks noChangeArrowheads="1"/>
            </p:cNvSpPr>
            <p:nvPr/>
          </p:nvSpPr>
          <p:spPr bwMode="auto">
            <a:xfrm>
              <a:off x="8229600" y="6336268"/>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a:t>Bolt</a:t>
              </a: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180349" y="304296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180349" y="146758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145563" y="1467580"/>
            <a:ext cx="4674974" cy="755980"/>
            <a:chOff x="4951741" y="2055020"/>
            <a:chExt cx="2896302" cy="799006"/>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99006"/>
              <a:chOff x="5609305" y="2026445"/>
              <a:chExt cx="2362563" cy="799006"/>
            </a:xfrm>
          </p:grpSpPr>
          <p:sp>
            <p:nvSpPr>
              <p:cNvPr id="141" name="文本框 30"/>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sp>
            <p:nvSpPr>
              <p:cNvPr id="142" name="文本框 32"/>
              <p:cNvSpPr txBox="1"/>
              <p:nvPr/>
            </p:nvSpPr>
            <p:spPr>
              <a:xfrm>
                <a:off x="5618875" y="2467628"/>
                <a:ext cx="158818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145563" y="3038145"/>
            <a:ext cx="4693042" cy="781710"/>
            <a:chOff x="4931740" y="2099038"/>
            <a:chExt cx="2907496" cy="82620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826201"/>
              <a:chOff x="5600498" y="2070463"/>
              <a:chExt cx="2362563" cy="82620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sp>
            <p:nvSpPr>
              <p:cNvPr id="60" name="文本框 32"/>
              <p:cNvSpPr txBox="1"/>
              <p:nvPr/>
            </p:nvSpPr>
            <p:spPr>
              <a:xfrm>
                <a:off x="5606856" y="2538841"/>
                <a:ext cx="13309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sp>
        <p:nvSpPr>
          <p:cNvPr id="4" name="内容占位符 1"/>
          <p:cNvSpPr>
            <a:spLocks noGrp="1"/>
          </p:cNvSpPr>
          <p:nvPr/>
        </p:nvSpPr>
        <p:spPr bwMode="auto">
          <a:xfrm>
            <a:off x="831283" y="1840311"/>
            <a:ext cx="9341418" cy="107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en-US" altLang="zh-CN" sz="1800" b="1" dirty="0"/>
              <a:t>Stream Groupings</a:t>
            </a:r>
            <a:r>
              <a:rPr lang="zh-CN" altLang="en-US" sz="1600" b="1" dirty="0"/>
              <a:t>：</a:t>
            </a:r>
            <a:r>
              <a:rPr lang="en-US" altLang="zh-CN" sz="1600" dirty="0"/>
              <a:t>Storm</a:t>
            </a:r>
            <a:r>
              <a:rPr lang="zh-CN" altLang="zh-CN" sz="1600" dirty="0"/>
              <a:t>中的</a:t>
            </a:r>
            <a:r>
              <a:rPr lang="en-US" altLang="zh-CN" sz="1600" dirty="0"/>
              <a:t>Stream Groupings</a:t>
            </a:r>
            <a:r>
              <a:rPr lang="zh-CN" altLang="zh-CN" sz="1600" dirty="0"/>
              <a:t>用于告知</a:t>
            </a:r>
            <a:r>
              <a:rPr lang="en-US" altLang="zh-CN" sz="1600" dirty="0"/>
              <a:t>Topology</a:t>
            </a:r>
            <a:r>
              <a:rPr lang="zh-CN" altLang="zh-CN" sz="1600" dirty="0"/>
              <a:t>如何在两个组件间（如</a:t>
            </a:r>
            <a:r>
              <a:rPr lang="en-US" altLang="zh-CN" sz="1600" dirty="0"/>
              <a:t>Spout</a:t>
            </a:r>
            <a:r>
              <a:rPr lang="zh-CN" altLang="zh-CN" sz="1600" dirty="0"/>
              <a:t>和</a:t>
            </a:r>
            <a:r>
              <a:rPr lang="en-US" altLang="zh-CN" sz="1600" dirty="0"/>
              <a:t>Bolt</a:t>
            </a:r>
            <a:r>
              <a:rPr lang="zh-CN" altLang="zh-CN" sz="1600" dirty="0"/>
              <a:t>之间，或者不同的</a:t>
            </a:r>
            <a:r>
              <a:rPr lang="en-US" altLang="zh-CN" sz="1600" dirty="0"/>
              <a:t>Bolt</a:t>
            </a:r>
            <a:r>
              <a:rPr lang="zh-CN" altLang="zh-CN" sz="1600" dirty="0"/>
              <a:t>之间）进行</a:t>
            </a:r>
            <a:r>
              <a:rPr lang="en-US" altLang="zh-CN" sz="1600" dirty="0"/>
              <a:t>Tuple</a:t>
            </a:r>
            <a:r>
              <a:rPr lang="zh-CN" altLang="zh-CN" sz="1600" dirty="0"/>
              <a:t>的传送。每一个</a:t>
            </a:r>
            <a:r>
              <a:rPr lang="en-US" altLang="zh-CN" sz="1600" dirty="0"/>
              <a:t>Spout</a:t>
            </a:r>
            <a:r>
              <a:rPr lang="zh-CN" altLang="zh-CN" sz="1600" dirty="0"/>
              <a:t>和</a:t>
            </a:r>
            <a:r>
              <a:rPr lang="en-US" altLang="zh-CN" sz="1600" dirty="0"/>
              <a:t>Bolt</a:t>
            </a:r>
            <a:r>
              <a:rPr lang="zh-CN" altLang="zh-CN" sz="1600" dirty="0"/>
              <a:t>都可以有多个分布式任务，一个任务在什么时候、以什么方式发送</a:t>
            </a:r>
            <a:r>
              <a:rPr lang="en-US" altLang="zh-CN" sz="1600" dirty="0"/>
              <a:t>Tuple</a:t>
            </a:r>
            <a:r>
              <a:rPr lang="zh-CN" altLang="zh-CN" sz="1600" dirty="0"/>
              <a:t>就是由</a:t>
            </a:r>
            <a:r>
              <a:rPr lang="en-US" altLang="zh-CN" sz="1600" dirty="0"/>
              <a:t>Stream Groupings</a:t>
            </a:r>
            <a:r>
              <a:rPr lang="zh-CN" altLang="zh-CN" sz="1600" dirty="0"/>
              <a:t>来决定的</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116" y="3158751"/>
            <a:ext cx="4595752" cy="29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1.4.2  Storm </a:t>
            </a:r>
            <a:r>
              <a:rPr lang="zh-CN" altLang="en-US" dirty="0"/>
              <a:t>设计思想</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913" y="2456416"/>
            <a:ext cx="5204828" cy="33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56561" y="2091364"/>
            <a:ext cx="6027634" cy="3816429"/>
          </a:xfrm>
          <a:prstGeom prst="rect">
            <a:avLst/>
          </a:prstGeom>
        </p:spPr>
        <p:txBody>
          <a:bodyPr wrap="square">
            <a:spAutoFit/>
          </a:bodyPr>
          <a:lstStyle/>
          <a:p>
            <a:pPr marL="285750" indent="-285750">
              <a:buFont typeface="Wingdings" panose="05000000000000000000" pitchFamily="2" charset="2"/>
              <a:buChar char="p"/>
            </a:pPr>
            <a:r>
              <a:rPr lang="zh-CN" altLang="zh-CN" sz="1600" dirty="0"/>
              <a:t>目前，</a:t>
            </a:r>
            <a:r>
              <a:rPr lang="en-US" altLang="zh-CN" sz="1600" dirty="0"/>
              <a:t>Storm</a:t>
            </a:r>
            <a:r>
              <a:rPr lang="zh-CN" altLang="zh-CN" sz="1600" dirty="0"/>
              <a:t>中的</a:t>
            </a:r>
            <a:r>
              <a:rPr lang="en-US" altLang="zh-CN" sz="1600" dirty="0"/>
              <a:t>Stream Groupings</a:t>
            </a:r>
            <a:r>
              <a:rPr lang="zh-CN" altLang="zh-CN" sz="1600" dirty="0"/>
              <a:t>有如下几种方式</a:t>
            </a:r>
            <a:r>
              <a:rPr lang="zh-CN" altLang="en-US" sz="1600" dirty="0"/>
              <a:t>：</a:t>
            </a:r>
            <a:endParaRPr lang="en-US" altLang="zh-CN" sz="1600" dirty="0"/>
          </a:p>
          <a:p>
            <a:pPr marL="742950" lvl="1" indent="-285750">
              <a:buFont typeface="Wingdings" panose="05000000000000000000" pitchFamily="2" charset="2"/>
              <a:buChar char="Ø"/>
            </a:pPr>
            <a:endParaRPr lang="en-US" altLang="zh-CN" sz="1600" dirty="0"/>
          </a:p>
          <a:p>
            <a:pPr marL="742950" lvl="1" indent="-285750">
              <a:buFont typeface="Wingdings" panose="05000000000000000000" pitchFamily="2" charset="2"/>
              <a:buChar char="Ø"/>
            </a:pPr>
            <a:r>
              <a:rPr lang="en-US" altLang="zh-CN" sz="1600" b="1" dirty="0" err="1"/>
              <a:t>ShuffleGrouping</a:t>
            </a:r>
            <a:r>
              <a:rPr lang="zh-CN" altLang="en-US" sz="1400" dirty="0"/>
              <a:t>：随机分组，随机分发</a:t>
            </a:r>
            <a:r>
              <a:rPr lang="en-US" altLang="zh-CN" sz="1400" dirty="0"/>
              <a:t>Stream</a:t>
            </a:r>
            <a:r>
              <a:rPr lang="zh-CN" altLang="en-US" sz="1400" dirty="0"/>
              <a:t>中的</a:t>
            </a:r>
            <a:r>
              <a:rPr lang="en-US" altLang="zh-CN" sz="1400" dirty="0"/>
              <a:t>Tuple</a:t>
            </a:r>
            <a:r>
              <a:rPr lang="zh-CN" altLang="en-US" sz="1400" dirty="0"/>
              <a:t>，保证每个</a:t>
            </a:r>
            <a:r>
              <a:rPr lang="en-US" altLang="zh-CN" sz="1400" dirty="0"/>
              <a:t>Bolt</a:t>
            </a:r>
            <a:r>
              <a:rPr lang="zh-CN" altLang="en-US" sz="1400" dirty="0"/>
              <a:t>的</a:t>
            </a:r>
            <a:r>
              <a:rPr lang="en-US" altLang="zh-CN" sz="1400" dirty="0"/>
              <a:t>Task</a:t>
            </a:r>
            <a:r>
              <a:rPr lang="zh-CN" altLang="en-US" sz="1400" dirty="0"/>
              <a:t>接收</a:t>
            </a:r>
            <a:r>
              <a:rPr lang="en-US" altLang="zh-CN" sz="1400" dirty="0"/>
              <a:t>Tuple</a:t>
            </a:r>
            <a:r>
              <a:rPr lang="zh-CN" altLang="en-US" sz="1400" dirty="0"/>
              <a:t>数量大致一致</a:t>
            </a:r>
            <a:endParaRPr lang="en-US" altLang="zh-CN" sz="1400" dirty="0"/>
          </a:p>
          <a:p>
            <a:pPr marL="742950" lvl="1" indent="-285750">
              <a:buFont typeface="Wingdings" panose="05000000000000000000" pitchFamily="2" charset="2"/>
              <a:buChar char="Ø"/>
            </a:pPr>
            <a:endParaRPr lang="zh-CN" altLang="en-US" sz="1400" dirty="0"/>
          </a:p>
          <a:p>
            <a:pPr marL="742950" lvl="1" indent="-285750">
              <a:buFont typeface="Wingdings" panose="05000000000000000000" pitchFamily="2" charset="2"/>
              <a:buChar char="Ø"/>
            </a:pPr>
            <a:r>
              <a:rPr lang="en-US" altLang="zh-CN" sz="1600" b="1" dirty="0" err="1"/>
              <a:t>FieldsGrouping</a:t>
            </a:r>
            <a:r>
              <a:rPr lang="zh-CN" altLang="en-US" sz="1400" dirty="0"/>
              <a:t>：按照字段分组，保证相同字段的</a:t>
            </a:r>
            <a:r>
              <a:rPr lang="en-US" altLang="zh-CN" sz="1400" dirty="0"/>
              <a:t>Tuple</a:t>
            </a:r>
            <a:r>
              <a:rPr lang="zh-CN" altLang="en-US" sz="1400" dirty="0"/>
              <a:t>分配到同一个</a:t>
            </a:r>
            <a:r>
              <a:rPr lang="en-US" altLang="zh-CN" sz="1400" dirty="0"/>
              <a:t>Task</a:t>
            </a:r>
            <a:r>
              <a:rPr lang="zh-CN" altLang="en-US" sz="1400" dirty="0"/>
              <a:t>中</a:t>
            </a:r>
            <a:endParaRPr lang="en-US" altLang="zh-CN" sz="1400" dirty="0"/>
          </a:p>
          <a:p>
            <a:pPr marL="742950" lvl="1" indent="-285750">
              <a:buFont typeface="Wingdings" panose="05000000000000000000" pitchFamily="2" charset="2"/>
              <a:buChar char="Ø"/>
            </a:pPr>
            <a:endParaRPr lang="zh-CN" altLang="en-US" sz="1400" dirty="0"/>
          </a:p>
          <a:p>
            <a:pPr marL="742950" lvl="1" indent="-285750">
              <a:buFont typeface="Wingdings" panose="05000000000000000000" pitchFamily="2" charset="2"/>
              <a:buChar char="Ø"/>
            </a:pPr>
            <a:r>
              <a:rPr lang="en-US" altLang="zh-CN" sz="1600" b="1" dirty="0" err="1"/>
              <a:t>AllGrouping</a:t>
            </a:r>
            <a:r>
              <a:rPr lang="zh-CN" altLang="en-US" sz="1400" dirty="0"/>
              <a:t>：广播发送，每一个</a:t>
            </a:r>
            <a:r>
              <a:rPr lang="en-US" altLang="zh-CN" sz="1400" dirty="0"/>
              <a:t>Task</a:t>
            </a:r>
            <a:r>
              <a:rPr lang="zh-CN" altLang="en-US" sz="1400" dirty="0"/>
              <a:t>会收到所有的</a:t>
            </a:r>
            <a:r>
              <a:rPr lang="en-US" altLang="zh-CN" sz="1400" dirty="0"/>
              <a:t>Tuple</a:t>
            </a:r>
          </a:p>
          <a:p>
            <a:pPr marL="742950" lvl="1" indent="-285750">
              <a:buFont typeface="Wingdings" panose="05000000000000000000" pitchFamily="2" charset="2"/>
              <a:buChar char="Ø"/>
            </a:pPr>
            <a:endParaRPr lang="en-US" altLang="zh-CN" sz="1400" dirty="0"/>
          </a:p>
          <a:p>
            <a:pPr marL="742950" lvl="1" indent="-285750">
              <a:buFont typeface="Wingdings" panose="05000000000000000000" pitchFamily="2" charset="2"/>
              <a:buChar char="Ø"/>
            </a:pPr>
            <a:r>
              <a:rPr lang="en-US" altLang="zh-CN" sz="1600" b="1" dirty="0" err="1"/>
              <a:t>GlobalGrouping</a:t>
            </a:r>
            <a:r>
              <a:rPr lang="zh-CN" altLang="en-US" sz="1400" dirty="0"/>
              <a:t>：全局分组，所有</a:t>
            </a:r>
            <a:r>
              <a:rPr lang="en-US" altLang="zh-CN" sz="1400" dirty="0"/>
              <a:t>Tuple</a:t>
            </a:r>
            <a:r>
              <a:rPr lang="zh-CN" altLang="en-US" sz="1400" dirty="0"/>
              <a:t>发送到同一个</a:t>
            </a:r>
            <a:r>
              <a:rPr lang="en-US" altLang="zh-CN" sz="1400" dirty="0"/>
              <a:t>Task</a:t>
            </a:r>
          </a:p>
          <a:p>
            <a:pPr marL="742950" lvl="1" indent="-285750">
              <a:buFont typeface="Wingdings" panose="05000000000000000000" pitchFamily="2" charset="2"/>
              <a:buChar char="Ø"/>
            </a:pPr>
            <a:endParaRPr lang="zh-CN" altLang="en-US" sz="1400" dirty="0"/>
          </a:p>
          <a:p>
            <a:pPr marL="742950" lvl="1" indent="-285750">
              <a:buFont typeface="Wingdings" panose="05000000000000000000" pitchFamily="2" charset="2"/>
              <a:buChar char="Ø"/>
            </a:pPr>
            <a:r>
              <a:rPr lang="en-US" altLang="zh-CN" sz="1600" b="1" dirty="0" err="1"/>
              <a:t>NonGrouping</a:t>
            </a:r>
            <a:r>
              <a:rPr lang="zh-CN" altLang="en-US" sz="1400" dirty="0"/>
              <a:t>：不分组，和</a:t>
            </a:r>
            <a:r>
              <a:rPr lang="en-US" altLang="zh-CN" sz="1400" dirty="0" err="1"/>
              <a:t>ShuffleGrouping</a:t>
            </a:r>
            <a:r>
              <a:rPr lang="zh-CN" altLang="en-US" sz="1400" dirty="0"/>
              <a:t>类似，当前</a:t>
            </a:r>
            <a:r>
              <a:rPr lang="en-US" altLang="zh-CN" sz="1400" dirty="0"/>
              <a:t>Task</a:t>
            </a:r>
            <a:r>
              <a:rPr lang="zh-CN" altLang="en-US" sz="1400" dirty="0"/>
              <a:t>的执行会和它的被订阅者在同一个线程中执行</a:t>
            </a:r>
            <a:endParaRPr lang="en-US" altLang="zh-CN" sz="1400" dirty="0"/>
          </a:p>
          <a:p>
            <a:pPr marL="742950" lvl="1" indent="-285750">
              <a:buFont typeface="Wingdings" panose="05000000000000000000" pitchFamily="2" charset="2"/>
              <a:buChar char="Ø"/>
            </a:pPr>
            <a:endParaRPr lang="zh-CN" altLang="en-US" sz="1400" dirty="0"/>
          </a:p>
          <a:p>
            <a:pPr marL="742950" lvl="1" indent="-285750">
              <a:buFont typeface="Wingdings" panose="05000000000000000000" pitchFamily="2" charset="2"/>
              <a:buChar char="Ø"/>
            </a:pPr>
            <a:r>
              <a:rPr lang="en-US" altLang="zh-CN" sz="1600" b="1" dirty="0" err="1"/>
              <a:t>DirectGrouping</a:t>
            </a:r>
            <a:r>
              <a:rPr lang="zh-CN" altLang="en-US" sz="1400" dirty="0"/>
              <a:t>：直接分组，由某</a:t>
            </a:r>
            <a:r>
              <a:rPr lang="en-US" altLang="zh-CN" sz="1400" dirty="0"/>
              <a:t>Task</a:t>
            </a:r>
            <a:r>
              <a:rPr lang="zh-CN" altLang="en-US" sz="1400" dirty="0"/>
              <a:t>来执行</a:t>
            </a:r>
            <a:r>
              <a:rPr lang="en-US" altLang="zh-CN" sz="1400" dirty="0"/>
              <a:t>Tuple</a:t>
            </a:r>
            <a:r>
              <a:rPr lang="zh-CN" altLang="en-US" sz="1400" dirty="0"/>
              <a:t>处理</a:t>
            </a:r>
          </a:p>
        </p:txBody>
      </p:sp>
    </p:spTree>
    <p:extLst>
      <p:ext uri="{BB962C8B-B14F-4D97-AF65-F5344CB8AC3E}">
        <p14:creationId xmlns:p14="http://schemas.microsoft.com/office/powerpoint/2010/main" val="12616381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5" name="TextBox 4"/>
          <p:cNvSpPr txBox="1">
            <a:spLocks noChangeArrowheads="1"/>
          </p:cNvSpPr>
          <p:nvPr/>
        </p:nvSpPr>
        <p:spPr bwMode="auto">
          <a:xfrm>
            <a:off x="4556057" y="5952378"/>
            <a:ext cx="32640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Storm</a:t>
            </a:r>
            <a:r>
              <a:rPr lang="zh-CN" altLang="en-US" sz="1400" dirty="0"/>
              <a:t>和</a:t>
            </a:r>
            <a:r>
              <a:rPr lang="en-US" altLang="zh-CN" sz="1400" dirty="0"/>
              <a:t>Hadoop</a:t>
            </a:r>
            <a:r>
              <a:rPr lang="zh-CN" altLang="en-US" sz="1400" dirty="0"/>
              <a:t>架构组件功能对应关系</a:t>
            </a:r>
          </a:p>
        </p:txBody>
      </p:sp>
      <p:sp>
        <p:nvSpPr>
          <p:cNvPr id="6" name="矩形 5"/>
          <p:cNvSpPr>
            <a:spLocks noChangeArrowheads="1"/>
          </p:cNvSpPr>
          <p:nvPr/>
        </p:nvSpPr>
        <p:spPr bwMode="auto">
          <a:xfrm>
            <a:off x="850900" y="1790907"/>
            <a:ext cx="97647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1600" dirty="0">
                <a:latin typeface="+mn-ea"/>
                <a:ea typeface="+mn-ea"/>
              </a:rPr>
              <a:t> Storm</a:t>
            </a:r>
            <a:r>
              <a:rPr lang="zh-CN" altLang="zh-CN" sz="1600" dirty="0">
                <a:latin typeface="+mn-ea"/>
                <a:ea typeface="+mn-ea"/>
              </a:rPr>
              <a:t>运行任务方式与</a:t>
            </a:r>
            <a:r>
              <a:rPr lang="en-US" altLang="zh-CN" sz="1600" dirty="0">
                <a:latin typeface="+mn-ea"/>
                <a:ea typeface="+mn-ea"/>
              </a:rPr>
              <a:t>Hadoop</a:t>
            </a:r>
            <a:r>
              <a:rPr lang="zh-CN" altLang="zh-CN" sz="1600" dirty="0">
                <a:latin typeface="+mn-ea"/>
                <a:ea typeface="+mn-ea"/>
              </a:rPr>
              <a:t>类似：</a:t>
            </a:r>
            <a:r>
              <a:rPr lang="en-US" altLang="zh-CN" sz="1600" dirty="0">
                <a:latin typeface="+mn-ea"/>
                <a:ea typeface="+mn-ea"/>
              </a:rPr>
              <a:t>Hadoop</a:t>
            </a:r>
            <a:r>
              <a:rPr lang="zh-CN" altLang="zh-CN" sz="1600" dirty="0">
                <a:latin typeface="+mn-ea"/>
                <a:ea typeface="+mn-ea"/>
              </a:rPr>
              <a:t>运行的是</a:t>
            </a:r>
            <a:r>
              <a:rPr lang="en-US" altLang="zh-CN" sz="1600" dirty="0">
                <a:latin typeface="+mn-ea"/>
                <a:ea typeface="+mn-ea"/>
              </a:rPr>
              <a:t>MapReduce</a:t>
            </a:r>
            <a:r>
              <a:rPr lang="zh-CN" altLang="zh-CN" sz="1600" dirty="0">
                <a:latin typeface="+mn-ea"/>
                <a:ea typeface="+mn-ea"/>
              </a:rPr>
              <a:t>作业，而</a:t>
            </a:r>
            <a:r>
              <a:rPr lang="en-US" altLang="zh-CN" sz="1600" dirty="0">
                <a:latin typeface="+mn-ea"/>
                <a:ea typeface="+mn-ea"/>
              </a:rPr>
              <a:t>Storm</a:t>
            </a:r>
            <a:r>
              <a:rPr lang="zh-CN" altLang="en-US" sz="1600" dirty="0">
                <a:latin typeface="+mn-ea"/>
                <a:ea typeface="+mn-ea"/>
              </a:rPr>
              <a:t>运</a:t>
            </a:r>
            <a:r>
              <a:rPr lang="zh-CN" altLang="zh-CN" sz="1600" dirty="0">
                <a:latin typeface="+mn-ea"/>
                <a:ea typeface="+mn-ea"/>
              </a:rPr>
              <a:t>行</a:t>
            </a:r>
            <a:r>
              <a:rPr lang="zh-CN" altLang="en-US" sz="1600" dirty="0">
                <a:latin typeface="+mn-ea"/>
                <a:ea typeface="+mn-ea"/>
              </a:rPr>
              <a:t>“</a:t>
            </a:r>
            <a:r>
              <a:rPr lang="en-US" altLang="zh-CN" sz="1600" dirty="0">
                <a:latin typeface="+mn-ea"/>
                <a:ea typeface="+mn-ea"/>
              </a:rPr>
              <a:t>Topology</a:t>
            </a:r>
            <a:r>
              <a:rPr lang="zh-CN" altLang="zh-CN" sz="1600" dirty="0">
                <a:latin typeface="+mn-ea"/>
                <a:ea typeface="+mn-ea"/>
              </a:rPr>
              <a:t>”</a:t>
            </a:r>
            <a:endParaRPr lang="en-US" altLang="zh-CN" sz="1600" dirty="0">
              <a:latin typeface="+mn-ea"/>
              <a:ea typeface="+mn-ea"/>
            </a:endParaRPr>
          </a:p>
          <a:p>
            <a:pPr marL="285750" indent="-285750">
              <a:buFont typeface="Wingdings" panose="05000000000000000000" pitchFamily="2" charset="2"/>
              <a:buChar char="n"/>
            </a:pPr>
            <a:endParaRPr lang="en-US" altLang="zh-CN" sz="1600" dirty="0">
              <a:latin typeface="+mn-ea"/>
              <a:ea typeface="+mn-ea"/>
            </a:endParaRPr>
          </a:p>
          <a:p>
            <a:pPr marL="285750" indent="-285750">
              <a:buFont typeface="Wingdings" panose="05000000000000000000" pitchFamily="2" charset="2"/>
              <a:buChar char="n"/>
            </a:pPr>
            <a:r>
              <a:rPr lang="zh-CN" altLang="en-US" sz="1600" dirty="0">
                <a:latin typeface="+mn-ea"/>
                <a:ea typeface="+mn-ea"/>
              </a:rPr>
              <a:t> 但</a:t>
            </a:r>
            <a:r>
              <a:rPr lang="zh-CN" altLang="zh-CN" sz="1600" dirty="0">
                <a:latin typeface="+mn-ea"/>
                <a:ea typeface="+mn-ea"/>
              </a:rPr>
              <a:t>两者的任务大不相同，主要</a:t>
            </a:r>
            <a:r>
              <a:rPr lang="zh-CN" altLang="en-US" sz="1600" dirty="0">
                <a:latin typeface="+mn-ea"/>
                <a:ea typeface="+mn-ea"/>
              </a:rPr>
              <a:t>在于：</a:t>
            </a:r>
            <a:r>
              <a:rPr lang="en-US" altLang="zh-CN" sz="1600" dirty="0">
                <a:latin typeface="+mn-ea"/>
                <a:ea typeface="+mn-ea"/>
              </a:rPr>
              <a:t>MapReduce</a:t>
            </a:r>
            <a:r>
              <a:rPr lang="zh-CN" altLang="zh-CN" sz="1600" dirty="0">
                <a:latin typeface="+mn-ea"/>
                <a:ea typeface="+mn-ea"/>
              </a:rPr>
              <a:t>作业最终会完成计算并结束运行，而</a:t>
            </a:r>
            <a:r>
              <a:rPr lang="en-US" altLang="zh-CN" sz="1600" dirty="0">
                <a:latin typeface="+mn-ea"/>
                <a:ea typeface="+mn-ea"/>
              </a:rPr>
              <a:t>Topology</a:t>
            </a:r>
            <a:r>
              <a:rPr lang="zh-CN" altLang="zh-CN" sz="1600" dirty="0">
                <a:latin typeface="+mn-ea"/>
                <a:ea typeface="+mn-ea"/>
              </a:rPr>
              <a:t>将持续处理消息（直到人为终止）</a:t>
            </a:r>
            <a:endParaRPr lang="en-US" altLang="zh-CN" sz="1600" dirty="0">
              <a:latin typeface="+mn-ea"/>
              <a:ea typeface="+mn-ea"/>
            </a:endParaRPr>
          </a:p>
        </p:txBody>
      </p:sp>
      <p:pic>
        <p:nvPicPr>
          <p:cNvPr id="7" name="图片 6"/>
          <p:cNvPicPr>
            <a:picLocks noChangeAspect="1"/>
          </p:cNvPicPr>
          <p:nvPr/>
        </p:nvPicPr>
        <p:blipFill>
          <a:blip r:embed="rId3"/>
          <a:stretch>
            <a:fillRect/>
          </a:stretch>
        </p:blipFill>
        <p:spPr>
          <a:xfrm>
            <a:off x="3520738" y="2964378"/>
            <a:ext cx="5088274" cy="298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8" name="内容占位符 1"/>
          <p:cNvSpPr>
            <a:spLocks noGrp="1"/>
          </p:cNvSpPr>
          <p:nvPr/>
        </p:nvSpPr>
        <p:spPr bwMode="auto">
          <a:xfrm>
            <a:off x="850900" y="1933004"/>
            <a:ext cx="9636124" cy="94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en-US" altLang="zh-CN" sz="1600" dirty="0"/>
              <a:t>Storm</a:t>
            </a:r>
            <a:r>
              <a:rPr lang="zh-CN" altLang="en-US" sz="1600" dirty="0"/>
              <a:t>使用</a:t>
            </a:r>
            <a:r>
              <a:rPr lang="en-US" altLang="zh-CN" sz="1600" dirty="0"/>
              <a:t>Zookeeper</a:t>
            </a:r>
            <a:r>
              <a:rPr lang="zh-CN" altLang="zh-CN" sz="1600" dirty="0"/>
              <a:t>来作为分布式协调组件，负责</a:t>
            </a:r>
            <a:r>
              <a:rPr lang="en-US" altLang="zh-CN" sz="1600" dirty="0"/>
              <a:t>Nimbus</a:t>
            </a:r>
            <a:r>
              <a:rPr lang="zh-CN" altLang="zh-CN" sz="1600" dirty="0"/>
              <a:t>和多个</a:t>
            </a:r>
            <a:r>
              <a:rPr lang="en-US" altLang="zh-CN" sz="1600" dirty="0"/>
              <a:t>Supervisor</a:t>
            </a:r>
            <a:r>
              <a:rPr lang="zh-CN" altLang="zh-CN" sz="1600" dirty="0"/>
              <a:t>之间的所有协调工作</a:t>
            </a:r>
            <a:r>
              <a:rPr lang="zh-CN" altLang="en-US" sz="1600" dirty="0"/>
              <a:t>。借助于</a:t>
            </a:r>
            <a:r>
              <a:rPr lang="en-US" altLang="zh-CN" sz="1600" dirty="0"/>
              <a:t>Zookeeper</a:t>
            </a:r>
            <a:r>
              <a:rPr lang="zh-CN" altLang="en-US" sz="1600" dirty="0"/>
              <a:t>，若</a:t>
            </a:r>
            <a:r>
              <a:rPr lang="en-US" altLang="zh-CN" sz="1600" dirty="0"/>
              <a:t>Nimbus</a:t>
            </a:r>
            <a:r>
              <a:rPr lang="zh-CN" altLang="zh-CN" sz="1600" dirty="0"/>
              <a:t>进程或</a:t>
            </a:r>
            <a:r>
              <a:rPr lang="en-US" altLang="zh-CN" sz="1600" dirty="0"/>
              <a:t>Supervisor</a:t>
            </a:r>
            <a:r>
              <a:rPr lang="zh-CN" altLang="zh-CN" sz="1600" dirty="0"/>
              <a:t>进程</a:t>
            </a:r>
            <a:r>
              <a:rPr lang="zh-CN" altLang="en-US" sz="1600" dirty="0"/>
              <a:t>意外</a:t>
            </a:r>
            <a:r>
              <a:rPr lang="zh-CN" altLang="zh-CN" sz="1600" dirty="0"/>
              <a:t>终止，</a:t>
            </a:r>
            <a:r>
              <a:rPr lang="zh-CN" altLang="en-US" sz="1600" dirty="0"/>
              <a:t>重启时也能读取、</a:t>
            </a:r>
            <a:r>
              <a:rPr lang="zh-CN" altLang="zh-CN" sz="1600" dirty="0"/>
              <a:t>恢复之前的状态并继续工作</a:t>
            </a:r>
            <a:r>
              <a:rPr lang="zh-CN" altLang="en-US" sz="1600" dirty="0"/>
              <a:t>，</a:t>
            </a:r>
            <a:r>
              <a:rPr lang="zh-CN" altLang="zh-CN" sz="1600" dirty="0"/>
              <a:t>使得</a:t>
            </a:r>
            <a:r>
              <a:rPr lang="en-US" altLang="zh-CN" sz="1600" dirty="0"/>
              <a:t>Storm</a:t>
            </a:r>
            <a:r>
              <a:rPr lang="zh-CN" altLang="zh-CN" sz="1600" dirty="0"/>
              <a:t>极其稳定</a:t>
            </a:r>
            <a:endParaRPr lang="en-US" altLang="zh-CN" sz="1600" dirty="0"/>
          </a:p>
          <a:p>
            <a:endParaRPr lang="zh-CN" altLang="en-US" sz="2000" dirty="0"/>
          </a:p>
        </p:txBody>
      </p:sp>
      <p:pic>
        <p:nvPicPr>
          <p:cNvPr id="12" name="图片 11"/>
          <p:cNvPicPr>
            <a:picLocks noChangeAspect="1"/>
          </p:cNvPicPr>
          <p:nvPr/>
        </p:nvPicPr>
        <p:blipFill rotWithShape="1">
          <a:blip r:embed="rId3"/>
          <a:srcRect l="2388" t="10792" r="4275" b="6337"/>
          <a:stretch>
            <a:fillRect/>
          </a:stretch>
        </p:blipFill>
        <p:spPr>
          <a:xfrm>
            <a:off x="3561621" y="2961665"/>
            <a:ext cx="5421181" cy="3228877"/>
          </a:xfrm>
          <a:prstGeom prst="rect">
            <a:avLst/>
          </a:prstGeom>
        </p:spPr>
      </p:pic>
      <p:sp>
        <p:nvSpPr>
          <p:cNvPr id="13" name="流程图: 过程 12"/>
          <p:cNvSpPr/>
          <p:nvPr/>
        </p:nvSpPr>
        <p:spPr>
          <a:xfrm>
            <a:off x="2350657" y="2866476"/>
            <a:ext cx="6815137" cy="3419253"/>
          </a:xfrm>
          <a:prstGeom prst="flowChartProcess">
            <a:avLst/>
          </a:prstGeom>
          <a:no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矩形 9"/>
          <p:cNvSpPr/>
          <p:nvPr/>
        </p:nvSpPr>
        <p:spPr>
          <a:xfrm flipH="1">
            <a:off x="2238375" y="2961665"/>
            <a:ext cx="2571750" cy="307777"/>
          </a:xfrm>
          <a:prstGeom prst="rect">
            <a:avLst/>
          </a:prstGeom>
        </p:spPr>
        <p:txBody>
          <a:bodyPr wrap="square">
            <a:spAutoFit/>
          </a:bodyPr>
          <a:lstStyle/>
          <a:p>
            <a:pPr algn="ctr"/>
            <a:r>
              <a:rPr lang="en-US" altLang="zh-CN" sz="1400" dirty="0"/>
              <a:t>Storm</a:t>
            </a:r>
            <a:r>
              <a:rPr lang="zh-CN" altLang="en-US" sz="1400" dirty="0"/>
              <a:t>集群架构示意图</a:t>
            </a:r>
            <a:endParaRPr lang="en-US" altLang="zh-CN" sz="1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1.4.3 Storm </a:t>
            </a:r>
            <a:r>
              <a:rPr lang="zh-CN" altLang="en-US" dirty="0"/>
              <a:t>框架设计</a:t>
            </a:r>
          </a:p>
        </p:txBody>
      </p:sp>
      <p:sp>
        <p:nvSpPr>
          <p:cNvPr id="4" name="矩形 3"/>
          <p:cNvSpPr/>
          <p:nvPr/>
        </p:nvSpPr>
        <p:spPr>
          <a:xfrm>
            <a:off x="850900" y="2037935"/>
            <a:ext cx="4749799" cy="4107815"/>
          </a:xfrm>
          <a:prstGeom prst="rect">
            <a:avLst/>
          </a:prstGeom>
        </p:spPr>
        <p:txBody>
          <a:bodyPr wrap="square">
            <a:spAutoFit/>
          </a:bodyPr>
          <a:lstStyle/>
          <a:p>
            <a:pPr marL="285750" indent="-285750">
              <a:lnSpc>
                <a:spcPct val="150000"/>
              </a:lnSpc>
              <a:buFont typeface="Wingdings" panose="05000000000000000000" charset="0"/>
              <a:buChar char="Ø"/>
            </a:pPr>
            <a:r>
              <a:rPr lang="en-US" altLang="zh-CN" sz="1600" b="1" dirty="0"/>
              <a:t>worker</a:t>
            </a:r>
            <a:r>
              <a:rPr lang="en-US" altLang="zh-CN" sz="1400" dirty="0"/>
              <a:t>: </a:t>
            </a:r>
            <a:r>
              <a:rPr lang="zh-CN" altLang="en-US" sz="1400" dirty="0"/>
              <a:t>每个</a:t>
            </a:r>
            <a:r>
              <a:rPr lang="en-US" altLang="zh-CN" sz="1400" dirty="0"/>
              <a:t>worker</a:t>
            </a:r>
            <a:r>
              <a:rPr lang="zh-CN" altLang="en-US" sz="1400" dirty="0"/>
              <a:t>进程都属于一个特定的</a:t>
            </a:r>
            <a:r>
              <a:rPr lang="en-US" altLang="zh-CN" sz="1400" dirty="0"/>
              <a:t>Topology</a:t>
            </a:r>
            <a:r>
              <a:rPr lang="zh-CN" altLang="en-US" sz="1400" dirty="0"/>
              <a:t>，每个</a:t>
            </a:r>
            <a:r>
              <a:rPr lang="en-US" altLang="zh-CN" sz="1400" dirty="0"/>
              <a:t>Supervisor</a:t>
            </a:r>
            <a:r>
              <a:rPr lang="zh-CN" altLang="en-US" sz="1400" dirty="0"/>
              <a:t>节点的</a:t>
            </a:r>
            <a:r>
              <a:rPr lang="en-US" altLang="zh-CN" sz="1400" dirty="0"/>
              <a:t>worker</a:t>
            </a:r>
            <a:r>
              <a:rPr lang="zh-CN" altLang="en-US" sz="1400" dirty="0"/>
              <a:t>可以有多个，每个</a:t>
            </a:r>
            <a:r>
              <a:rPr lang="en-US" altLang="zh-CN" sz="1400" dirty="0"/>
              <a:t>worker</a:t>
            </a:r>
            <a:r>
              <a:rPr lang="zh-CN" altLang="en-US" sz="1400" dirty="0"/>
              <a:t>对</a:t>
            </a:r>
            <a:r>
              <a:rPr lang="en-US" altLang="zh-CN" sz="1400" dirty="0"/>
              <a:t>Topology</a:t>
            </a:r>
            <a:r>
              <a:rPr lang="zh-CN" altLang="en-US" sz="1400" dirty="0"/>
              <a:t>中的每个组件（</a:t>
            </a:r>
            <a:r>
              <a:rPr lang="en-US" altLang="zh-CN" sz="1400" dirty="0"/>
              <a:t>Spout</a:t>
            </a:r>
            <a:r>
              <a:rPr lang="zh-CN" altLang="en-US" sz="1400" dirty="0"/>
              <a:t>或 </a:t>
            </a:r>
            <a:r>
              <a:rPr lang="en-US" altLang="zh-CN" sz="1400" dirty="0"/>
              <a:t>Bolt</a:t>
            </a:r>
            <a:r>
              <a:rPr lang="zh-CN" altLang="en-US" sz="1400" dirty="0"/>
              <a:t>）运行一个或者多个</a:t>
            </a:r>
            <a:r>
              <a:rPr lang="en-US" altLang="zh-CN" sz="1400" dirty="0"/>
              <a:t>executor</a:t>
            </a:r>
            <a:r>
              <a:rPr lang="zh-CN" altLang="en-US" sz="1400" dirty="0"/>
              <a:t>线程来提供</a:t>
            </a:r>
            <a:r>
              <a:rPr lang="en-US" altLang="zh-CN" sz="1400" dirty="0"/>
              <a:t>task</a:t>
            </a:r>
            <a:r>
              <a:rPr lang="zh-CN" altLang="en-US" sz="1400" dirty="0"/>
              <a:t>的运行服务</a:t>
            </a:r>
            <a:endParaRPr lang="en-US" altLang="zh-CN" sz="1400" dirty="0"/>
          </a:p>
          <a:p>
            <a:pPr marL="285750" indent="-285750">
              <a:lnSpc>
                <a:spcPct val="150000"/>
              </a:lnSpc>
              <a:buFont typeface="Wingdings" panose="05000000000000000000" charset="0"/>
              <a:buChar char="Ø"/>
            </a:pPr>
            <a:endParaRPr lang="zh-CN" altLang="en-US" sz="1400" dirty="0"/>
          </a:p>
          <a:p>
            <a:pPr marL="285750" indent="-285750">
              <a:lnSpc>
                <a:spcPct val="150000"/>
              </a:lnSpc>
              <a:buFont typeface="Wingdings" panose="05000000000000000000" charset="0"/>
              <a:buChar char="Ø"/>
            </a:pPr>
            <a:r>
              <a:rPr lang="en-US" altLang="zh-CN" sz="1600" b="1" dirty="0"/>
              <a:t>executor</a:t>
            </a:r>
            <a:r>
              <a:rPr lang="zh-CN" altLang="en-US" sz="1400" dirty="0"/>
              <a:t>：</a:t>
            </a:r>
            <a:r>
              <a:rPr lang="en-US" altLang="zh-CN" sz="1400" dirty="0"/>
              <a:t>executor</a:t>
            </a:r>
            <a:r>
              <a:rPr lang="zh-CN" altLang="en-US" sz="1400" dirty="0"/>
              <a:t>是产生于</a:t>
            </a:r>
            <a:r>
              <a:rPr lang="en-US" altLang="zh-CN" sz="1400" dirty="0"/>
              <a:t>worker</a:t>
            </a:r>
            <a:r>
              <a:rPr lang="zh-CN" altLang="en-US" sz="1400" dirty="0"/>
              <a:t>进程内部的线程，会执行同一个组件的一个或者多个</a:t>
            </a:r>
            <a:r>
              <a:rPr lang="en-US" altLang="zh-CN" sz="1400" dirty="0"/>
              <a:t>task</a:t>
            </a:r>
            <a:r>
              <a:rPr lang="zh-CN" altLang="en-US" sz="1400" dirty="0"/>
              <a:t>。</a:t>
            </a:r>
            <a:endParaRPr lang="en-US" altLang="zh-CN" sz="1400" dirty="0"/>
          </a:p>
          <a:p>
            <a:pPr marL="285750" indent="-285750">
              <a:lnSpc>
                <a:spcPct val="150000"/>
              </a:lnSpc>
              <a:buFont typeface="Wingdings" panose="05000000000000000000" charset="0"/>
              <a:buChar char="Ø"/>
            </a:pPr>
            <a:endParaRPr lang="zh-CN" altLang="en-US" sz="1400" dirty="0"/>
          </a:p>
          <a:p>
            <a:pPr marL="285750" indent="-285750">
              <a:lnSpc>
                <a:spcPct val="150000"/>
              </a:lnSpc>
              <a:buFont typeface="Wingdings" panose="05000000000000000000" charset="0"/>
              <a:buChar char="Ø"/>
            </a:pPr>
            <a:r>
              <a:rPr lang="en-US" altLang="zh-CN" sz="1600" b="1" dirty="0"/>
              <a:t>task</a:t>
            </a:r>
            <a:r>
              <a:rPr lang="en-US" altLang="zh-CN" sz="1400" dirty="0"/>
              <a:t>: </a:t>
            </a:r>
            <a:r>
              <a:rPr lang="zh-CN" altLang="en-US" sz="1400" dirty="0"/>
              <a:t>实际的数据处理由</a:t>
            </a:r>
            <a:r>
              <a:rPr lang="en-US" altLang="zh-CN" sz="1400" dirty="0"/>
              <a:t>task</a:t>
            </a:r>
            <a:r>
              <a:rPr lang="zh-CN" altLang="en-US" sz="1400" dirty="0"/>
              <a:t>完成，在</a:t>
            </a:r>
            <a:r>
              <a:rPr lang="en-US" altLang="zh-CN" sz="1400" dirty="0"/>
              <a:t>Topology</a:t>
            </a:r>
            <a:r>
              <a:rPr lang="zh-CN" altLang="en-US" sz="1400" dirty="0"/>
              <a:t>的生命周期中，每个组件的</a:t>
            </a:r>
            <a:r>
              <a:rPr lang="en-US" altLang="zh-CN" sz="1400" dirty="0"/>
              <a:t>task</a:t>
            </a:r>
            <a:r>
              <a:rPr lang="zh-CN" altLang="en-US" sz="1400" dirty="0"/>
              <a:t>数目是不会发生变化的，而</a:t>
            </a:r>
            <a:r>
              <a:rPr lang="en-US" altLang="zh-CN" sz="1400" dirty="0"/>
              <a:t>executor</a:t>
            </a:r>
            <a:r>
              <a:rPr lang="zh-CN" altLang="en-US" sz="1400" dirty="0"/>
              <a:t>的数目却不一定。</a:t>
            </a:r>
            <a:r>
              <a:rPr lang="en-US" altLang="zh-CN" sz="1400" dirty="0"/>
              <a:t>executor</a:t>
            </a:r>
            <a:r>
              <a:rPr lang="zh-CN" altLang="en-US" sz="1400" dirty="0"/>
              <a:t>数目小于等于</a:t>
            </a:r>
            <a:r>
              <a:rPr lang="en-US" altLang="zh-CN" sz="1400" dirty="0"/>
              <a:t>task</a:t>
            </a:r>
            <a:r>
              <a:rPr lang="zh-CN" altLang="en-US" sz="1400" dirty="0"/>
              <a:t>的数目，默认二者相等</a:t>
            </a:r>
          </a:p>
        </p:txBody>
      </p:sp>
      <p:pic>
        <p:nvPicPr>
          <p:cNvPr id="6" name="图片 5"/>
          <p:cNvPicPr>
            <a:picLocks noChangeAspect="1"/>
          </p:cNvPicPr>
          <p:nvPr/>
        </p:nvPicPr>
        <p:blipFill>
          <a:blip r:embed="rId3"/>
          <a:stretch>
            <a:fillRect/>
          </a:stretch>
        </p:blipFill>
        <p:spPr>
          <a:xfrm>
            <a:off x="5795963" y="2011086"/>
            <a:ext cx="5401429" cy="4124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1.4.4 Storm </a:t>
            </a:r>
            <a:r>
              <a:rPr lang="zh-CN" altLang="en-US" dirty="0"/>
              <a:t>工作流程</a:t>
            </a:r>
          </a:p>
        </p:txBody>
      </p:sp>
      <p:sp>
        <p:nvSpPr>
          <p:cNvPr id="4" name="矩形 3"/>
          <p:cNvSpPr>
            <a:spLocks noChangeArrowheads="1"/>
          </p:cNvSpPr>
          <p:nvPr/>
        </p:nvSpPr>
        <p:spPr bwMode="auto">
          <a:xfrm>
            <a:off x="1229745" y="2513088"/>
            <a:ext cx="4578349" cy="351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342900" indent="-342900">
              <a:lnSpc>
                <a:spcPct val="150000"/>
              </a:lnSpc>
              <a:buFont typeface="+mj-lt"/>
              <a:buAutoNum type="arabicPeriod"/>
            </a:pPr>
            <a:r>
              <a:rPr lang="zh-CN" altLang="en-US" sz="1500" dirty="0">
                <a:latin typeface="+mn-ea"/>
                <a:ea typeface="+mn-ea"/>
              </a:rPr>
              <a:t> 所有</a:t>
            </a:r>
            <a:r>
              <a:rPr lang="en-US" altLang="zh-CN" sz="1500" dirty="0">
                <a:latin typeface="+mn-ea"/>
                <a:ea typeface="+mn-ea"/>
              </a:rPr>
              <a:t>Topology</a:t>
            </a:r>
            <a:r>
              <a:rPr lang="zh-CN" altLang="en-US" sz="1500" dirty="0">
                <a:latin typeface="+mn-ea"/>
                <a:ea typeface="+mn-ea"/>
              </a:rPr>
              <a:t>任务提交必须在</a:t>
            </a:r>
            <a:r>
              <a:rPr lang="en-US" altLang="zh-CN" sz="1500" dirty="0">
                <a:latin typeface="+mn-ea"/>
                <a:ea typeface="+mn-ea"/>
              </a:rPr>
              <a:t>Storm</a:t>
            </a:r>
            <a:r>
              <a:rPr lang="zh-CN" altLang="en-US" sz="1500" dirty="0">
                <a:latin typeface="+mn-ea"/>
                <a:ea typeface="+mn-ea"/>
              </a:rPr>
              <a:t>客户端节点上进行，由</a:t>
            </a:r>
            <a:r>
              <a:rPr lang="en-US" altLang="zh-CN" sz="1500" dirty="0">
                <a:latin typeface="+mn-ea"/>
                <a:ea typeface="+mn-ea"/>
              </a:rPr>
              <a:t>Nimbus</a:t>
            </a:r>
            <a:r>
              <a:rPr lang="zh-CN" altLang="en-US" sz="1500" dirty="0">
                <a:latin typeface="+mn-ea"/>
                <a:ea typeface="+mn-ea"/>
              </a:rPr>
              <a:t>节点分配其他</a:t>
            </a:r>
            <a:r>
              <a:rPr lang="en-US" altLang="zh-CN" sz="1500" dirty="0">
                <a:latin typeface="+mn-ea"/>
                <a:ea typeface="+mn-ea"/>
              </a:rPr>
              <a:t>Supervisor </a:t>
            </a:r>
            <a:r>
              <a:rPr lang="zh-CN" altLang="en-US" sz="1500" dirty="0">
                <a:latin typeface="+mn-ea"/>
                <a:ea typeface="+mn-ea"/>
              </a:rPr>
              <a:t>节点进行处理</a:t>
            </a:r>
            <a:endParaRPr lang="en-US" altLang="zh-CN" sz="1500" dirty="0">
              <a:latin typeface="+mn-ea"/>
              <a:ea typeface="+mn-ea"/>
            </a:endParaRPr>
          </a:p>
          <a:p>
            <a:pPr marL="342900" indent="-342900">
              <a:lnSpc>
                <a:spcPct val="150000"/>
              </a:lnSpc>
              <a:buFont typeface="+mj-lt"/>
              <a:buAutoNum type="arabicPeriod"/>
            </a:pPr>
            <a:endParaRPr lang="en-US" altLang="zh-CN" sz="1500" dirty="0">
              <a:latin typeface="+mn-ea"/>
              <a:ea typeface="+mn-ea"/>
            </a:endParaRPr>
          </a:p>
          <a:p>
            <a:pPr marL="342900" indent="-342900">
              <a:lnSpc>
                <a:spcPct val="150000"/>
              </a:lnSpc>
              <a:buFont typeface="+mj-lt"/>
              <a:buAutoNum type="arabicPeriod"/>
            </a:pPr>
            <a:r>
              <a:rPr lang="en-US" altLang="zh-CN" sz="1500" dirty="0">
                <a:latin typeface="+mn-ea"/>
                <a:ea typeface="+mn-ea"/>
              </a:rPr>
              <a:t> Nimbus</a:t>
            </a:r>
            <a:r>
              <a:rPr lang="zh-CN" altLang="en-US" sz="1500" dirty="0">
                <a:latin typeface="+mn-ea"/>
                <a:ea typeface="+mn-ea"/>
              </a:rPr>
              <a:t>节点首先将提交的</a:t>
            </a:r>
            <a:r>
              <a:rPr lang="en-US" altLang="zh-CN" sz="1500" dirty="0">
                <a:latin typeface="+mn-ea"/>
                <a:ea typeface="+mn-ea"/>
              </a:rPr>
              <a:t>Topology</a:t>
            </a:r>
            <a:r>
              <a:rPr lang="zh-CN" altLang="en-US" sz="1500" dirty="0">
                <a:latin typeface="+mn-ea"/>
                <a:ea typeface="+mn-ea"/>
              </a:rPr>
              <a:t>进行分片，分成一个个</a:t>
            </a:r>
            <a:r>
              <a:rPr lang="en-US" altLang="zh-CN" sz="1500" dirty="0">
                <a:latin typeface="+mn-ea"/>
                <a:ea typeface="+mn-ea"/>
              </a:rPr>
              <a:t>Task</a:t>
            </a:r>
            <a:r>
              <a:rPr lang="zh-CN" altLang="en-US" sz="1500" dirty="0">
                <a:latin typeface="+mn-ea"/>
                <a:ea typeface="+mn-ea"/>
              </a:rPr>
              <a:t>，分配给相应的</a:t>
            </a:r>
            <a:r>
              <a:rPr lang="en-US" altLang="zh-CN" sz="1500" dirty="0">
                <a:latin typeface="+mn-ea"/>
                <a:ea typeface="+mn-ea"/>
              </a:rPr>
              <a:t>Supervisor</a:t>
            </a:r>
            <a:r>
              <a:rPr lang="zh-CN" altLang="en-US" sz="1500" dirty="0">
                <a:latin typeface="+mn-ea"/>
                <a:ea typeface="+mn-ea"/>
              </a:rPr>
              <a:t>，并将</a:t>
            </a:r>
            <a:r>
              <a:rPr lang="en-US" altLang="zh-CN" sz="1500" dirty="0">
                <a:latin typeface="+mn-ea"/>
                <a:ea typeface="+mn-ea"/>
              </a:rPr>
              <a:t>T</a:t>
            </a:r>
            <a:r>
              <a:rPr lang="zh-CN" altLang="en-US" sz="1500" dirty="0">
                <a:latin typeface="+mn-ea"/>
                <a:ea typeface="+mn-ea"/>
              </a:rPr>
              <a:t>相关信息提交到</a:t>
            </a:r>
            <a:r>
              <a:rPr lang="en-US" altLang="zh-CN" sz="1500" dirty="0">
                <a:latin typeface="+mn-ea"/>
                <a:ea typeface="+mn-ea"/>
              </a:rPr>
              <a:t>Zookeeper</a:t>
            </a:r>
            <a:r>
              <a:rPr lang="zh-CN" altLang="en-US" sz="1500" dirty="0">
                <a:latin typeface="+mn-ea"/>
                <a:ea typeface="+mn-ea"/>
              </a:rPr>
              <a:t>集群上</a:t>
            </a:r>
            <a:endParaRPr lang="en-US" altLang="zh-CN" sz="1500" dirty="0">
              <a:latin typeface="+mn-ea"/>
              <a:ea typeface="+mn-ea"/>
            </a:endParaRPr>
          </a:p>
          <a:p>
            <a:pPr marL="342900" indent="-342900">
              <a:lnSpc>
                <a:spcPct val="150000"/>
              </a:lnSpc>
              <a:buFont typeface="+mj-lt"/>
              <a:buAutoNum type="arabicPeriod"/>
            </a:pPr>
            <a:endParaRPr lang="en-US" altLang="zh-CN" sz="1500" dirty="0">
              <a:latin typeface="+mn-ea"/>
              <a:ea typeface="+mn-ea"/>
            </a:endParaRPr>
          </a:p>
          <a:p>
            <a:pPr marL="342900" indent="-342900">
              <a:lnSpc>
                <a:spcPct val="150000"/>
              </a:lnSpc>
              <a:buFont typeface="+mj-lt"/>
              <a:buAutoNum type="arabicPeriod"/>
            </a:pPr>
            <a:r>
              <a:rPr lang="en-US" altLang="zh-CN" sz="1500" dirty="0">
                <a:latin typeface="+mn-ea"/>
                <a:ea typeface="+mn-ea"/>
              </a:rPr>
              <a:t> Supervisor</a:t>
            </a:r>
            <a:r>
              <a:rPr lang="zh-CN" altLang="en-US" sz="1500" dirty="0">
                <a:latin typeface="+mn-ea"/>
                <a:ea typeface="+mn-ea"/>
              </a:rPr>
              <a:t>会去</a:t>
            </a:r>
            <a:r>
              <a:rPr lang="en-US" altLang="zh-CN" sz="1500" dirty="0">
                <a:latin typeface="+mn-ea"/>
                <a:ea typeface="+mn-ea"/>
              </a:rPr>
              <a:t>Zookeeper</a:t>
            </a:r>
            <a:r>
              <a:rPr lang="zh-CN" altLang="en-US" sz="1500" dirty="0">
                <a:latin typeface="+mn-ea"/>
                <a:ea typeface="+mn-ea"/>
              </a:rPr>
              <a:t>集群上认领自己的</a:t>
            </a:r>
            <a:r>
              <a:rPr lang="en-US" altLang="zh-CN" sz="1500" dirty="0">
                <a:latin typeface="+mn-ea"/>
                <a:ea typeface="+mn-ea"/>
              </a:rPr>
              <a:t>Task</a:t>
            </a:r>
            <a:r>
              <a:rPr lang="zh-CN" altLang="en-US" sz="1500" dirty="0">
                <a:latin typeface="+mn-ea"/>
                <a:ea typeface="+mn-ea"/>
              </a:rPr>
              <a:t>，通知自己的</a:t>
            </a:r>
            <a:r>
              <a:rPr lang="en-US" altLang="zh-CN" sz="1500" dirty="0">
                <a:latin typeface="+mn-ea"/>
                <a:ea typeface="+mn-ea"/>
              </a:rPr>
              <a:t>Worker</a:t>
            </a:r>
            <a:r>
              <a:rPr lang="zh-CN" altLang="en-US" sz="1500" dirty="0">
                <a:latin typeface="+mn-ea"/>
                <a:ea typeface="+mn-ea"/>
              </a:rPr>
              <a:t>进程进行</a:t>
            </a:r>
            <a:r>
              <a:rPr lang="en-US" altLang="zh-CN" sz="1500" dirty="0">
                <a:latin typeface="+mn-ea"/>
                <a:ea typeface="+mn-ea"/>
              </a:rPr>
              <a:t>Task</a:t>
            </a:r>
            <a:r>
              <a:rPr lang="zh-CN" altLang="en-US" sz="1500" dirty="0">
                <a:latin typeface="+mn-ea"/>
                <a:ea typeface="+mn-ea"/>
              </a:rPr>
              <a:t>的处理</a:t>
            </a:r>
            <a:endParaRPr lang="en-US" altLang="zh-CN" sz="1500" dirty="0">
              <a:latin typeface="+mn-ea"/>
              <a:ea typeface="+mn-ea"/>
            </a:endParaRPr>
          </a:p>
        </p:txBody>
      </p:sp>
      <p:pic>
        <p:nvPicPr>
          <p:cNvPr id="5" name="图片 4"/>
          <p:cNvPicPr>
            <a:picLocks noChangeAspect="1"/>
          </p:cNvPicPr>
          <p:nvPr/>
        </p:nvPicPr>
        <p:blipFill>
          <a:blip r:embed="rId3"/>
          <a:stretch>
            <a:fillRect/>
          </a:stretch>
        </p:blipFill>
        <p:spPr>
          <a:xfrm>
            <a:off x="5931135" y="2917350"/>
            <a:ext cx="5506218" cy="2857899"/>
          </a:xfrm>
          <a:prstGeom prst="rect">
            <a:avLst/>
          </a:prstGeom>
        </p:spPr>
      </p:pic>
      <p:sp>
        <p:nvSpPr>
          <p:cNvPr id="7" name="矩形 6"/>
          <p:cNvSpPr/>
          <p:nvPr/>
        </p:nvSpPr>
        <p:spPr>
          <a:xfrm>
            <a:off x="850900" y="2033117"/>
            <a:ext cx="2527567" cy="369332"/>
          </a:xfrm>
          <a:prstGeom prst="rect">
            <a:avLst/>
          </a:prstGeom>
        </p:spPr>
        <p:txBody>
          <a:bodyPr wrap="square">
            <a:spAutoFit/>
          </a:bodyPr>
          <a:lstStyle/>
          <a:p>
            <a:pPr marL="285750" indent="-285750">
              <a:buFont typeface="Wingdings" panose="05000000000000000000" pitchFamily="2" charset="2"/>
              <a:buChar char="n"/>
            </a:pPr>
            <a:r>
              <a:rPr lang="en-US" altLang="zh-CN" dirty="0"/>
              <a:t>Storm</a:t>
            </a:r>
            <a:r>
              <a:rPr lang="zh-CN" altLang="zh-CN" dirty="0"/>
              <a:t>工作流程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4" name="矩形 3"/>
          <p:cNvSpPr/>
          <p:nvPr/>
        </p:nvSpPr>
        <p:spPr>
          <a:xfrm>
            <a:off x="993775" y="2011307"/>
            <a:ext cx="9393238"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 Spark Streaming</a:t>
            </a:r>
            <a:r>
              <a:rPr lang="zh-CN" altLang="zh-CN" sz="1600" dirty="0"/>
              <a:t>可整合多种输入数据源，如</a:t>
            </a:r>
            <a:r>
              <a:rPr lang="en-US" altLang="zh-CN" sz="1600" dirty="0"/>
              <a:t>Kafka</a:t>
            </a:r>
            <a:r>
              <a:rPr lang="zh-CN" altLang="zh-CN" sz="1600" dirty="0"/>
              <a:t>、</a:t>
            </a:r>
            <a:r>
              <a:rPr lang="en-US" altLang="zh-CN" sz="1600" dirty="0"/>
              <a:t>Flume</a:t>
            </a:r>
            <a:r>
              <a:rPr lang="zh-CN" altLang="zh-CN" sz="1600" dirty="0"/>
              <a:t>、</a:t>
            </a:r>
            <a:r>
              <a:rPr lang="en-US" altLang="zh-CN" sz="1600" dirty="0"/>
              <a:t>HDFS</a:t>
            </a:r>
            <a:r>
              <a:rPr lang="zh-CN" altLang="zh-CN" sz="1600" dirty="0"/>
              <a:t>，甚至是普通的</a:t>
            </a:r>
            <a:r>
              <a:rPr lang="en-US" altLang="zh-CN" sz="1600" dirty="0"/>
              <a:t>TCP</a:t>
            </a:r>
            <a:r>
              <a:rPr lang="zh-CN" altLang="zh-CN" sz="1600" dirty="0"/>
              <a:t>套接字。经处理后的数据可存储至文件系统、数据库，或显示在仪表盘里</a:t>
            </a:r>
            <a:endParaRPr lang="zh-CN" altLang="en-US" sz="1600" dirty="0"/>
          </a:p>
        </p:txBody>
      </p:sp>
      <p:pic>
        <p:nvPicPr>
          <p:cNvPr id="6" name="图片 5"/>
          <p:cNvPicPr>
            <a:picLocks noChangeAspect="1"/>
          </p:cNvPicPr>
          <p:nvPr/>
        </p:nvPicPr>
        <p:blipFill>
          <a:blip r:embed="rId3"/>
          <a:stretch>
            <a:fillRect/>
          </a:stretch>
        </p:blipFill>
        <p:spPr>
          <a:xfrm>
            <a:off x="2316077" y="3075013"/>
            <a:ext cx="7143921" cy="2669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7" name="矩形 6"/>
          <p:cNvSpPr>
            <a:spLocks noChangeArrowheads="1"/>
          </p:cNvSpPr>
          <p:nvPr/>
        </p:nvSpPr>
        <p:spPr bwMode="auto">
          <a:xfrm>
            <a:off x="850900" y="1984237"/>
            <a:ext cx="950595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sz="1600" dirty="0">
                <a:latin typeface="+mn-ea"/>
                <a:ea typeface="+mn-ea"/>
              </a:rPr>
              <a:t>Spark Streaming</a:t>
            </a:r>
            <a:r>
              <a:rPr lang="zh-CN" altLang="zh-CN" sz="1600" dirty="0">
                <a:latin typeface="+mn-ea"/>
                <a:ea typeface="+mn-ea"/>
              </a:rPr>
              <a:t>的基本原理是将实时输入数据流以时间片（秒级）为单位进行拆分，然后经</a:t>
            </a:r>
            <a:r>
              <a:rPr lang="en-US" altLang="zh-CN" sz="1600" dirty="0">
                <a:latin typeface="+mn-ea"/>
                <a:ea typeface="+mn-ea"/>
              </a:rPr>
              <a:t>Spark</a:t>
            </a:r>
            <a:r>
              <a:rPr lang="zh-CN" altLang="zh-CN" sz="1600" dirty="0">
                <a:latin typeface="+mn-ea"/>
                <a:ea typeface="+mn-ea"/>
              </a:rPr>
              <a:t>引擎以类似批处理的方式处理每个时间片数据</a:t>
            </a:r>
            <a:endParaRPr lang="zh-CN" altLang="en-US" sz="1600" dirty="0">
              <a:latin typeface="+mn-ea"/>
              <a:ea typeface="+mn-ea"/>
            </a:endParaRPr>
          </a:p>
        </p:txBody>
      </p:sp>
      <p:pic>
        <p:nvPicPr>
          <p:cNvPr id="9" name="图片 8"/>
          <p:cNvPicPr>
            <a:picLocks noChangeAspect="1"/>
          </p:cNvPicPr>
          <p:nvPr/>
        </p:nvPicPr>
        <p:blipFill>
          <a:blip r:embed="rId3"/>
          <a:stretch>
            <a:fillRect/>
          </a:stretch>
        </p:blipFill>
        <p:spPr>
          <a:xfrm>
            <a:off x="2239724" y="3122832"/>
            <a:ext cx="6528276" cy="1456824"/>
          </a:xfrm>
          <a:prstGeom prst="rect">
            <a:avLst/>
          </a:prstGeom>
        </p:spPr>
      </p:pic>
      <p:sp>
        <p:nvSpPr>
          <p:cNvPr id="10" name="矩形 9"/>
          <p:cNvSpPr>
            <a:spLocks noChangeArrowheads="1"/>
          </p:cNvSpPr>
          <p:nvPr/>
        </p:nvSpPr>
        <p:spPr bwMode="auto">
          <a:xfrm>
            <a:off x="4152900" y="4868764"/>
            <a:ext cx="2364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a:latin typeface="+mn-ea"/>
                <a:ea typeface="+mn-ea"/>
              </a:rPr>
              <a:t>Spark Streaming</a:t>
            </a:r>
            <a:r>
              <a:rPr lang="zh-CN" altLang="zh-CN" sz="1400" dirty="0">
                <a:latin typeface="+mn-ea"/>
                <a:ea typeface="+mn-ea"/>
              </a:rPr>
              <a:t>执行流程</a:t>
            </a:r>
            <a:endParaRPr lang="zh-CN" altLang="en-US" sz="1400"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  Spark Streaming</a:t>
            </a:r>
            <a:endParaRPr lang="zh-CN" altLang="en-US" dirty="0"/>
          </a:p>
        </p:txBody>
      </p:sp>
      <p:sp>
        <p:nvSpPr>
          <p:cNvPr id="7" name="矩形 6"/>
          <p:cNvSpPr>
            <a:spLocks noChangeArrowheads="1"/>
          </p:cNvSpPr>
          <p:nvPr/>
        </p:nvSpPr>
        <p:spPr bwMode="auto">
          <a:xfrm>
            <a:off x="850900" y="1890620"/>
            <a:ext cx="9736889"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en-US" altLang="zh-CN" sz="1600" dirty="0">
                <a:latin typeface="+mn-ea"/>
                <a:ea typeface="+mn-ea"/>
              </a:rPr>
              <a:t>Spark Streaming</a:t>
            </a:r>
            <a:r>
              <a:rPr lang="zh-CN" altLang="zh-CN" sz="1600" dirty="0">
                <a:latin typeface="+mn-ea"/>
                <a:ea typeface="+mn-ea"/>
              </a:rPr>
              <a:t>最主要的抽象是</a:t>
            </a:r>
            <a:r>
              <a:rPr lang="en-US" altLang="zh-CN" sz="1600" dirty="0" err="1">
                <a:latin typeface="+mn-ea"/>
                <a:ea typeface="+mn-ea"/>
              </a:rPr>
              <a:t>DStream</a:t>
            </a:r>
            <a:r>
              <a:rPr lang="zh-CN" altLang="zh-CN" sz="1600" dirty="0">
                <a:latin typeface="+mn-ea"/>
                <a:ea typeface="+mn-ea"/>
              </a:rPr>
              <a:t>（</a:t>
            </a:r>
            <a:r>
              <a:rPr lang="en-US" altLang="zh-CN" sz="1600" dirty="0">
                <a:latin typeface="+mn-ea"/>
                <a:ea typeface="+mn-ea"/>
              </a:rPr>
              <a:t>Discretized Stream</a:t>
            </a:r>
            <a:r>
              <a:rPr lang="zh-CN" altLang="zh-CN" sz="1600" dirty="0">
                <a:latin typeface="+mn-ea"/>
                <a:ea typeface="+mn-ea"/>
              </a:rPr>
              <a:t>，离散化数据流），表示连续不断的数据流。在内部实现上，</a:t>
            </a:r>
            <a:r>
              <a:rPr lang="en-US" altLang="zh-CN" sz="1600" dirty="0">
                <a:latin typeface="+mn-ea"/>
                <a:ea typeface="+mn-ea"/>
              </a:rPr>
              <a:t>Spark Streaming</a:t>
            </a:r>
            <a:r>
              <a:rPr lang="zh-CN" altLang="zh-CN" sz="1600" dirty="0">
                <a:latin typeface="+mn-ea"/>
                <a:ea typeface="+mn-ea"/>
              </a:rPr>
              <a:t>的输入数据按照时间片（如</a:t>
            </a:r>
            <a:r>
              <a:rPr lang="en-US" altLang="zh-CN" sz="1600" dirty="0">
                <a:latin typeface="+mn-ea"/>
                <a:ea typeface="+mn-ea"/>
              </a:rPr>
              <a:t>1</a:t>
            </a:r>
            <a:r>
              <a:rPr lang="zh-CN" altLang="zh-CN" sz="1600" dirty="0">
                <a:latin typeface="+mn-ea"/>
                <a:ea typeface="+mn-ea"/>
              </a:rPr>
              <a:t>秒）分成一段一段的</a:t>
            </a:r>
            <a:r>
              <a:rPr lang="en-US" altLang="zh-CN" sz="1600" dirty="0" err="1">
                <a:latin typeface="+mn-ea"/>
                <a:ea typeface="+mn-ea"/>
              </a:rPr>
              <a:t>DStream</a:t>
            </a:r>
            <a:r>
              <a:rPr lang="zh-CN" altLang="zh-CN" sz="1600" dirty="0">
                <a:latin typeface="+mn-ea"/>
                <a:ea typeface="+mn-ea"/>
              </a:rPr>
              <a:t>，每一段数据转换为</a:t>
            </a:r>
            <a:r>
              <a:rPr lang="en-US" altLang="zh-CN" sz="1600" dirty="0">
                <a:latin typeface="+mn-ea"/>
                <a:ea typeface="+mn-ea"/>
              </a:rPr>
              <a:t>Spark</a:t>
            </a:r>
            <a:r>
              <a:rPr lang="zh-CN" altLang="zh-CN" sz="1600" dirty="0">
                <a:latin typeface="+mn-ea"/>
                <a:ea typeface="+mn-ea"/>
              </a:rPr>
              <a:t>中的</a:t>
            </a:r>
            <a:r>
              <a:rPr lang="en-US" altLang="zh-CN" sz="1600" dirty="0">
                <a:latin typeface="+mn-ea"/>
                <a:ea typeface="+mn-ea"/>
              </a:rPr>
              <a:t>RDD</a:t>
            </a:r>
            <a:r>
              <a:rPr lang="zh-CN" altLang="zh-CN" sz="1600" dirty="0">
                <a:latin typeface="+mn-ea"/>
                <a:ea typeface="+mn-ea"/>
              </a:rPr>
              <a:t>，并且对</a:t>
            </a:r>
            <a:r>
              <a:rPr lang="en-US" altLang="zh-CN" sz="1600" dirty="0" err="1">
                <a:latin typeface="+mn-ea"/>
                <a:ea typeface="+mn-ea"/>
              </a:rPr>
              <a:t>DStream</a:t>
            </a:r>
            <a:r>
              <a:rPr lang="zh-CN" altLang="zh-CN" sz="1600" dirty="0">
                <a:latin typeface="+mn-ea"/>
                <a:ea typeface="+mn-ea"/>
              </a:rPr>
              <a:t>的操作都最终转变为对相应的</a:t>
            </a:r>
            <a:r>
              <a:rPr lang="en-US" altLang="zh-CN" sz="1600" dirty="0">
                <a:latin typeface="+mn-ea"/>
                <a:ea typeface="+mn-ea"/>
              </a:rPr>
              <a:t>RDD</a:t>
            </a:r>
            <a:r>
              <a:rPr lang="zh-CN" altLang="zh-CN" sz="1600" dirty="0">
                <a:latin typeface="+mn-ea"/>
                <a:ea typeface="+mn-ea"/>
              </a:rPr>
              <a:t>的操作</a:t>
            </a:r>
            <a:endParaRPr lang="zh-CN" altLang="en-US" sz="1600" dirty="0">
              <a:latin typeface="+mn-ea"/>
              <a:ea typeface="+mn-ea"/>
            </a:endParaRPr>
          </a:p>
        </p:txBody>
      </p:sp>
      <p:pic>
        <p:nvPicPr>
          <p:cNvPr id="11" name="图片 10"/>
          <p:cNvPicPr>
            <a:picLocks noChangeAspect="1"/>
          </p:cNvPicPr>
          <p:nvPr/>
        </p:nvPicPr>
        <p:blipFill>
          <a:blip r:embed="rId3"/>
          <a:stretch>
            <a:fillRect/>
          </a:stretch>
        </p:blipFill>
        <p:spPr>
          <a:xfrm>
            <a:off x="2300287" y="3532967"/>
            <a:ext cx="7248525" cy="2247900"/>
          </a:xfrm>
          <a:prstGeom prst="rect">
            <a:avLst/>
          </a:prstGeom>
        </p:spPr>
      </p:pic>
      <p:sp>
        <p:nvSpPr>
          <p:cNvPr id="12" name="矩形 11"/>
          <p:cNvSpPr>
            <a:spLocks noChangeArrowheads="1"/>
          </p:cNvSpPr>
          <p:nvPr/>
        </p:nvSpPr>
        <p:spPr bwMode="auto">
          <a:xfrm>
            <a:off x="4742238" y="5823829"/>
            <a:ext cx="19231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t> </a:t>
            </a:r>
            <a:r>
              <a:rPr lang="en-US" altLang="zh-CN" sz="1400" dirty="0" err="1">
                <a:latin typeface="+mn-ea"/>
                <a:ea typeface="+mn-ea"/>
              </a:rPr>
              <a:t>Dstream</a:t>
            </a:r>
            <a:r>
              <a:rPr lang="en-US" altLang="zh-CN" sz="1400" dirty="0">
                <a:latin typeface="+mn-ea"/>
                <a:ea typeface="+mn-ea"/>
              </a:rPr>
              <a:t> </a:t>
            </a:r>
            <a:r>
              <a:rPr lang="zh-CN" altLang="en-US" sz="1400" dirty="0">
                <a:latin typeface="+mn-ea"/>
                <a:ea typeface="+mn-ea"/>
              </a:rPr>
              <a:t>操作示意图</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1.5.1  Spark Streaming </a:t>
            </a:r>
            <a:r>
              <a:rPr lang="zh-CN" altLang="en-US" dirty="0"/>
              <a:t>与 </a:t>
            </a:r>
            <a:r>
              <a:rPr lang="en-US" altLang="zh-CN" dirty="0"/>
              <a:t>Storm</a:t>
            </a:r>
            <a:endParaRPr lang="zh-CN" altLang="en-US" dirty="0"/>
          </a:p>
        </p:txBody>
      </p:sp>
      <p:pic>
        <p:nvPicPr>
          <p:cNvPr id="7" name="图片 6"/>
          <p:cNvPicPr>
            <a:picLocks noChangeAspect="1"/>
          </p:cNvPicPr>
          <p:nvPr/>
        </p:nvPicPr>
        <p:blipFill>
          <a:blip r:embed="rId3"/>
          <a:stretch>
            <a:fillRect/>
          </a:stretch>
        </p:blipFill>
        <p:spPr>
          <a:xfrm>
            <a:off x="5098048" y="2433123"/>
            <a:ext cx="6328646" cy="3312000"/>
          </a:xfrm>
          <a:prstGeom prst="rect">
            <a:avLst/>
          </a:prstGeom>
        </p:spPr>
      </p:pic>
      <p:sp>
        <p:nvSpPr>
          <p:cNvPr id="9" name="矩形 8"/>
          <p:cNvSpPr>
            <a:spLocks noChangeArrowheads="1"/>
          </p:cNvSpPr>
          <p:nvPr/>
        </p:nvSpPr>
        <p:spPr bwMode="auto">
          <a:xfrm>
            <a:off x="660400" y="2177080"/>
            <a:ext cx="4059498" cy="74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400" dirty="0"/>
              <a:t> </a:t>
            </a:r>
            <a:r>
              <a:rPr lang="en-US" altLang="zh-CN" sz="1500" dirty="0"/>
              <a:t>Spark Streaming</a:t>
            </a:r>
            <a:r>
              <a:rPr lang="zh-CN" altLang="zh-CN" sz="1500" dirty="0"/>
              <a:t>无法实现毫秒级的流计算，而</a:t>
            </a:r>
            <a:r>
              <a:rPr lang="en-US" altLang="zh-CN" sz="1500" dirty="0"/>
              <a:t>Storm</a:t>
            </a:r>
            <a:r>
              <a:rPr lang="zh-CN" altLang="zh-CN" sz="1500" dirty="0"/>
              <a:t>可以实现毫秒级响应</a:t>
            </a:r>
            <a:endParaRPr lang="zh-CN" altLang="en-US" sz="1500" dirty="0"/>
          </a:p>
        </p:txBody>
      </p:sp>
      <p:sp>
        <p:nvSpPr>
          <p:cNvPr id="10" name="矩形 9"/>
          <p:cNvSpPr>
            <a:spLocks noChangeArrowheads="1"/>
          </p:cNvSpPr>
          <p:nvPr/>
        </p:nvSpPr>
        <p:spPr bwMode="auto">
          <a:xfrm>
            <a:off x="660400" y="3141664"/>
            <a:ext cx="4059498" cy="28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u"/>
            </a:pPr>
            <a:r>
              <a:rPr lang="en-US" altLang="zh-CN" sz="1400" dirty="0"/>
              <a:t> </a:t>
            </a:r>
            <a:r>
              <a:rPr lang="en-US" altLang="zh-CN" sz="1500" dirty="0"/>
              <a:t>Spark Streaming</a:t>
            </a:r>
            <a:r>
              <a:rPr lang="zh-CN" altLang="zh-CN" sz="1500" dirty="0"/>
              <a:t>构建在</a:t>
            </a:r>
            <a:r>
              <a:rPr lang="en-US" altLang="zh-CN" sz="1500" dirty="0"/>
              <a:t>Spark</a:t>
            </a:r>
            <a:r>
              <a:rPr lang="zh-CN" altLang="zh-CN" sz="1500" dirty="0"/>
              <a:t>上，因为</a:t>
            </a:r>
            <a:r>
              <a:rPr lang="en-US" altLang="zh-CN" sz="1500" dirty="0"/>
              <a:t>Spark</a:t>
            </a:r>
            <a:r>
              <a:rPr lang="zh-CN" altLang="zh-CN" sz="1500" dirty="0"/>
              <a:t>的低延迟执行引擎（</a:t>
            </a:r>
            <a:r>
              <a:rPr lang="en-US" altLang="zh-CN" sz="1500" dirty="0"/>
              <a:t>100ms+</a:t>
            </a:r>
            <a:r>
              <a:rPr lang="zh-CN" altLang="zh-CN" sz="1500" dirty="0"/>
              <a:t>）可以用于实时计算，另一方面，相比于</a:t>
            </a:r>
            <a:r>
              <a:rPr lang="en-US" altLang="zh-CN" sz="1500" dirty="0"/>
              <a:t>Storm</a:t>
            </a:r>
            <a:r>
              <a:rPr lang="zh-CN" altLang="zh-CN" sz="1500" dirty="0"/>
              <a:t>，</a:t>
            </a:r>
            <a:r>
              <a:rPr lang="en-US" altLang="zh-CN" sz="1500" dirty="0"/>
              <a:t>RDD</a:t>
            </a:r>
            <a:r>
              <a:rPr lang="zh-CN" altLang="zh-CN" sz="1500" dirty="0"/>
              <a:t>数据集更容易做高效的容错处理</a:t>
            </a:r>
            <a:endParaRPr lang="en-US" altLang="zh-CN" sz="1500" dirty="0"/>
          </a:p>
          <a:p>
            <a:pPr>
              <a:lnSpc>
                <a:spcPct val="150000"/>
              </a:lnSpc>
              <a:buFont typeface="Arial" panose="020B0604020202020204" pitchFamily="34" charset="0"/>
              <a:buChar char="•"/>
            </a:pPr>
            <a:endParaRPr lang="en-US" altLang="zh-CN" sz="1500" dirty="0"/>
          </a:p>
          <a:p>
            <a:pPr marL="285750" indent="-285750">
              <a:lnSpc>
                <a:spcPct val="150000"/>
              </a:lnSpc>
              <a:buFont typeface="Wingdings" panose="05000000000000000000" pitchFamily="2" charset="2"/>
              <a:buChar char="u"/>
            </a:pPr>
            <a:r>
              <a:rPr lang="en-US" altLang="zh-CN" sz="1500" dirty="0"/>
              <a:t> Spark Streaming</a:t>
            </a:r>
            <a:r>
              <a:rPr lang="zh-CN" altLang="zh-CN" sz="1500" dirty="0"/>
              <a:t>采用的小批量处理的方式使得它可以同时兼容批量和实时数据处理的逻辑和算法</a:t>
            </a:r>
            <a:endParaRPr lang="zh-CN" altLang="en-US" sz="15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流计算概述</a:t>
            </a:r>
          </a:p>
        </p:txBody>
      </p:sp>
      <p:pic>
        <p:nvPicPr>
          <p:cNvPr id="32" name="图片 31"/>
          <p:cNvPicPr>
            <a:picLocks noChangeAspect="1"/>
          </p:cNvPicPr>
          <p:nvPr/>
        </p:nvPicPr>
        <p:blipFill>
          <a:blip r:embed="rId3"/>
          <a:stretch>
            <a:fillRect/>
          </a:stretch>
        </p:blipFill>
        <p:spPr>
          <a:xfrm>
            <a:off x="1007561" y="3230068"/>
            <a:ext cx="5239481" cy="2562583"/>
          </a:xfrm>
          <a:prstGeom prst="rect">
            <a:avLst/>
          </a:prstGeom>
        </p:spPr>
      </p:pic>
      <p:pic>
        <p:nvPicPr>
          <p:cNvPr id="34" name="图片 33"/>
          <p:cNvPicPr>
            <a:picLocks noChangeAspect="1"/>
          </p:cNvPicPr>
          <p:nvPr/>
        </p:nvPicPr>
        <p:blipFill>
          <a:blip r:embed="rId4"/>
          <a:stretch>
            <a:fillRect/>
          </a:stretch>
        </p:blipFill>
        <p:spPr>
          <a:xfrm>
            <a:off x="6488015" y="3230068"/>
            <a:ext cx="4591611" cy="2556000"/>
          </a:xfrm>
          <a:prstGeom prst="rect">
            <a:avLst/>
          </a:prstGeom>
        </p:spPr>
      </p:pic>
      <p:sp>
        <p:nvSpPr>
          <p:cNvPr id="35" name="矩形 34"/>
          <p:cNvSpPr/>
          <p:nvPr/>
        </p:nvSpPr>
        <p:spPr>
          <a:xfrm>
            <a:off x="2777550" y="5892294"/>
            <a:ext cx="1699504" cy="307777"/>
          </a:xfrm>
          <a:prstGeom prst="rect">
            <a:avLst/>
          </a:prstGeom>
        </p:spPr>
        <p:txBody>
          <a:bodyPr wrap="none">
            <a:spAutoFit/>
          </a:bodyPr>
          <a:lstStyle/>
          <a:p>
            <a:r>
              <a:rPr lang="zh-CN" altLang="en-US" sz="1400" dirty="0"/>
              <a:t>批计算</a:t>
            </a:r>
            <a:r>
              <a:rPr lang="en-US" altLang="zh-CN" sz="1400" dirty="0"/>
              <a:t>/</a:t>
            </a:r>
            <a:r>
              <a:rPr lang="zh-CN" altLang="en-US" sz="1400" dirty="0"/>
              <a:t>流计算流程</a:t>
            </a:r>
          </a:p>
        </p:txBody>
      </p:sp>
      <p:sp>
        <p:nvSpPr>
          <p:cNvPr id="36" name="矩形 35"/>
          <p:cNvSpPr/>
          <p:nvPr/>
        </p:nvSpPr>
        <p:spPr>
          <a:xfrm>
            <a:off x="8143455" y="5892294"/>
            <a:ext cx="1800493" cy="307777"/>
          </a:xfrm>
          <a:prstGeom prst="rect">
            <a:avLst/>
          </a:prstGeom>
        </p:spPr>
        <p:txBody>
          <a:bodyPr wrap="none">
            <a:spAutoFit/>
          </a:bodyPr>
          <a:lstStyle/>
          <a:p>
            <a:r>
              <a:rPr lang="zh-CN" altLang="en-US" sz="1400" dirty="0"/>
              <a:t>流计算与批计算对比</a:t>
            </a:r>
          </a:p>
        </p:txBody>
      </p:sp>
      <p:sp>
        <p:nvSpPr>
          <p:cNvPr id="37" name="矩形 36"/>
          <p:cNvSpPr/>
          <p:nvPr/>
        </p:nvSpPr>
        <p:spPr>
          <a:xfrm>
            <a:off x="850900" y="1759661"/>
            <a:ext cx="9862018" cy="108972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500" dirty="0"/>
              <a:t>在传统的数据处理流程中，总是先收集数据，然后将数据放到</a:t>
            </a:r>
            <a:r>
              <a:rPr lang="en-US" altLang="zh-CN" sz="1500" dirty="0"/>
              <a:t>DB</a:t>
            </a:r>
            <a:r>
              <a:rPr lang="zh-CN" altLang="en-US" sz="1500" dirty="0"/>
              <a:t>中。当需要的时候通过</a:t>
            </a:r>
            <a:r>
              <a:rPr lang="en-US" altLang="zh-CN" sz="1500" dirty="0"/>
              <a:t>DB</a:t>
            </a:r>
            <a:r>
              <a:rPr lang="zh-CN" altLang="en-US" sz="1500" dirty="0"/>
              <a:t>对数据做</a:t>
            </a:r>
            <a:r>
              <a:rPr lang="en-US" altLang="zh-CN" sz="1500" dirty="0"/>
              <a:t>query</a:t>
            </a:r>
            <a:r>
              <a:rPr lang="zh-CN" altLang="en-US" sz="1500" dirty="0"/>
              <a:t>进行相关的处理。这样看起来虽然非常合理，但在一些实时搜索应用环境的某些具体问题，类似</a:t>
            </a:r>
            <a:r>
              <a:rPr lang="en-US" altLang="zh-CN" sz="1500" dirty="0"/>
              <a:t>MapReduce</a:t>
            </a:r>
            <a:r>
              <a:rPr lang="zh-CN" altLang="en-US" sz="1500" dirty="0"/>
              <a:t>方式的离线处理并不能很好地解决问题。这就引出了一种新的数据计算结构</a:t>
            </a:r>
            <a:r>
              <a:rPr lang="en-US" altLang="zh-CN" sz="1500" dirty="0"/>
              <a:t>---</a:t>
            </a:r>
            <a:r>
              <a:rPr lang="zh-CN" altLang="en-US" sz="1500" dirty="0"/>
              <a:t>流计算方式</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2854325" y="3228639"/>
            <a:ext cx="6667500" cy="3019425"/>
          </a:xfrm>
          <a:prstGeom prst="rect">
            <a:avLst/>
          </a:prstGeom>
        </p:spPr>
      </p:pic>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  Samza</a:t>
            </a:r>
            <a:endParaRPr lang="zh-CN" altLang="en-US" dirty="0"/>
          </a:p>
        </p:txBody>
      </p:sp>
      <p:sp>
        <p:nvSpPr>
          <p:cNvPr id="4" name="矩形 3"/>
          <p:cNvSpPr/>
          <p:nvPr/>
        </p:nvSpPr>
        <p:spPr>
          <a:xfrm>
            <a:off x="1094298" y="1892383"/>
            <a:ext cx="10003403"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latin typeface="PingFang SC"/>
              </a:rPr>
              <a:t>Samza</a:t>
            </a:r>
            <a:r>
              <a:rPr lang="zh-CN" altLang="en-US" sz="1600" dirty="0">
                <a:latin typeface="PingFang SC"/>
              </a:rPr>
              <a:t>是一个高效流式数据处理框架，一个优秀的框架需要考虑多方面因素。例如生产者和消费者进程的管理，作业调度和容错处理，辅助工具和监控管理手段，更友好方便的用户接口等等，本质上说，</a:t>
            </a:r>
            <a:r>
              <a:rPr lang="en-US" altLang="zh-CN" sz="1600" dirty="0">
                <a:latin typeface="PingFang SC"/>
              </a:rPr>
              <a:t>Samza</a:t>
            </a:r>
            <a:r>
              <a:rPr lang="zh-CN" altLang="en-US" sz="1600" dirty="0">
                <a:latin typeface="PingFang SC"/>
              </a:rPr>
              <a:t>是在消息队列系统上的更高层的抽象，是一种应用流式处理框架在消息队列系统上的一种应用模式的实现</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1.6.1  </a:t>
            </a:r>
            <a:r>
              <a:rPr lang="en-US" altLang="zh-CN" dirty="0" err="1"/>
              <a:t>Smaza</a:t>
            </a:r>
            <a:r>
              <a:rPr lang="en-US" altLang="zh-CN" dirty="0"/>
              <a:t> </a:t>
            </a:r>
            <a:r>
              <a:rPr lang="zh-CN" altLang="en-US" dirty="0"/>
              <a:t>架构</a:t>
            </a:r>
          </a:p>
        </p:txBody>
      </p:sp>
      <p:sp>
        <p:nvSpPr>
          <p:cNvPr id="7" name="矩形 6"/>
          <p:cNvSpPr>
            <a:spLocks noChangeArrowheads="1"/>
          </p:cNvSpPr>
          <p:nvPr/>
        </p:nvSpPr>
        <p:spPr bwMode="auto">
          <a:xfrm>
            <a:off x="958850" y="1840169"/>
            <a:ext cx="106743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buFont typeface="Wingdings" panose="05000000000000000000" pitchFamily="2" charset="2"/>
              <a:buChar char="n"/>
            </a:pPr>
            <a:r>
              <a:rPr lang="en-US" altLang="zh-CN" sz="1600" dirty="0"/>
              <a:t>Samza</a:t>
            </a:r>
            <a:r>
              <a:rPr lang="zh-CN" altLang="en-US" sz="1600" dirty="0"/>
              <a:t>系统架构主要包括：流数据层（</a:t>
            </a:r>
            <a:r>
              <a:rPr lang="en-US" altLang="zh-CN" sz="1600" dirty="0"/>
              <a:t>Kafka</a:t>
            </a:r>
            <a:r>
              <a:rPr lang="zh-CN" altLang="en-US" sz="1600" dirty="0"/>
              <a:t>）、执行层（</a:t>
            </a:r>
            <a:r>
              <a:rPr lang="en-US" altLang="zh-CN" sz="1600" dirty="0"/>
              <a:t>YARN</a:t>
            </a:r>
            <a:r>
              <a:rPr lang="zh-CN" altLang="en-US" sz="1600" dirty="0"/>
              <a:t>）、处理层（</a:t>
            </a:r>
            <a:r>
              <a:rPr lang="en-US" altLang="zh-CN" sz="1600" dirty="0"/>
              <a:t>Samza API</a:t>
            </a:r>
            <a:r>
              <a:rPr lang="zh-CN" altLang="en-US" sz="1600" dirty="0"/>
              <a:t>）</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sz="1600" dirty="0"/>
              <a:t>流处理层和执行层都被设计成可插拔的，开发人员可以使用其他框架来替代</a:t>
            </a:r>
            <a:r>
              <a:rPr lang="en-US" altLang="zh-CN" sz="1600" dirty="0"/>
              <a:t>YARN</a:t>
            </a:r>
            <a:r>
              <a:rPr lang="zh-CN" altLang="en-US" sz="1600" dirty="0"/>
              <a:t>和</a:t>
            </a:r>
            <a:r>
              <a:rPr lang="en-US" altLang="zh-CN" sz="1600" dirty="0"/>
              <a:t>Kafka</a:t>
            </a:r>
            <a:endParaRPr lang="zh-CN" altLang="en-US" sz="1600" dirty="0"/>
          </a:p>
        </p:txBody>
      </p:sp>
      <p:pic>
        <p:nvPicPr>
          <p:cNvPr id="9" name="图片 8"/>
          <p:cNvPicPr>
            <a:picLocks noChangeAspect="1"/>
          </p:cNvPicPr>
          <p:nvPr/>
        </p:nvPicPr>
        <p:blipFill>
          <a:blip r:embed="rId3"/>
          <a:stretch>
            <a:fillRect/>
          </a:stretch>
        </p:blipFill>
        <p:spPr>
          <a:xfrm>
            <a:off x="3335864" y="2671166"/>
            <a:ext cx="5520272" cy="36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1.6.2 </a:t>
            </a:r>
            <a:r>
              <a:rPr lang="en-US" altLang="zh-CN" dirty="0" err="1"/>
              <a:t>Smaza</a:t>
            </a:r>
            <a:r>
              <a:rPr lang="en-US" altLang="zh-CN" dirty="0"/>
              <a:t> </a:t>
            </a:r>
            <a:r>
              <a:rPr lang="zh-CN" altLang="en-US" dirty="0"/>
              <a:t>基本概念</a:t>
            </a:r>
          </a:p>
        </p:txBody>
      </p:sp>
      <p:pic>
        <p:nvPicPr>
          <p:cNvPr id="6" name="图片 5"/>
          <p:cNvPicPr>
            <a:picLocks noChangeAspect="1"/>
          </p:cNvPicPr>
          <p:nvPr/>
        </p:nvPicPr>
        <p:blipFill>
          <a:blip r:embed="rId3"/>
          <a:stretch>
            <a:fillRect/>
          </a:stretch>
        </p:blipFill>
        <p:spPr>
          <a:xfrm>
            <a:off x="850900" y="2041387"/>
            <a:ext cx="7095238" cy="4095238"/>
          </a:xfrm>
          <a:prstGeom prst="rect">
            <a:avLst/>
          </a:prstGeom>
        </p:spPr>
      </p:pic>
      <p:sp>
        <p:nvSpPr>
          <p:cNvPr id="7" name="矩形 6"/>
          <p:cNvSpPr>
            <a:spLocks noChangeArrowheads="1"/>
          </p:cNvSpPr>
          <p:nvPr/>
        </p:nvSpPr>
        <p:spPr bwMode="auto">
          <a:xfrm>
            <a:off x="7972424" y="1890643"/>
            <a:ext cx="3171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b="1" dirty="0">
                <a:latin typeface="+mn-ea"/>
                <a:ea typeface="+mn-ea"/>
              </a:rPr>
              <a:t>作业（</a:t>
            </a:r>
            <a:r>
              <a:rPr lang="en-US" altLang="zh-CN" sz="1400" b="1" dirty="0">
                <a:latin typeface="+mn-ea"/>
                <a:ea typeface="+mn-ea"/>
              </a:rPr>
              <a:t>Job</a:t>
            </a:r>
            <a:r>
              <a:rPr lang="zh-CN" altLang="en-US" sz="1400" b="1" dirty="0">
                <a:latin typeface="+mn-ea"/>
                <a:ea typeface="+mn-ea"/>
              </a:rPr>
              <a:t>）</a:t>
            </a:r>
            <a:r>
              <a:rPr lang="zh-CN" altLang="en-US" sz="1400" dirty="0">
                <a:latin typeface="+mn-ea"/>
                <a:ea typeface="+mn-ea"/>
              </a:rPr>
              <a:t>：是对一组输入流进行处理转化成输出流的程序。</a:t>
            </a:r>
          </a:p>
        </p:txBody>
      </p:sp>
      <p:sp>
        <p:nvSpPr>
          <p:cNvPr id="8" name="矩形 7"/>
          <p:cNvSpPr/>
          <p:nvPr/>
        </p:nvSpPr>
        <p:spPr>
          <a:xfrm>
            <a:off x="7972424" y="2687309"/>
            <a:ext cx="3228976" cy="1384995"/>
          </a:xfrm>
          <a:prstGeom prst="rect">
            <a:avLst/>
          </a:prstGeom>
        </p:spPr>
        <p:txBody>
          <a:bodyPr wrap="square">
            <a:spAutoFit/>
          </a:bodyPr>
          <a:lstStyle/>
          <a:p>
            <a:r>
              <a:rPr lang="zh-CN" altLang="en-US" sz="1400" b="1" dirty="0"/>
              <a:t>分区（</a:t>
            </a:r>
            <a:r>
              <a:rPr lang="en-US" altLang="zh-CN" sz="1400" b="1" dirty="0"/>
              <a:t>Partition</a:t>
            </a:r>
            <a:r>
              <a:rPr lang="zh-CN" altLang="en-US" sz="1400" b="1" dirty="0"/>
              <a:t>）：</a:t>
            </a:r>
            <a:r>
              <a:rPr lang="en-US" altLang="zh-CN" sz="1400" dirty="0"/>
              <a:t>Samza</a:t>
            </a:r>
            <a:r>
              <a:rPr lang="zh-CN" altLang="en-US" sz="1400" dirty="0"/>
              <a:t>的流数据单位是一条条消息。</a:t>
            </a:r>
            <a:r>
              <a:rPr lang="en-US" altLang="zh-CN" sz="1400" dirty="0"/>
              <a:t>Samza</a:t>
            </a:r>
            <a:r>
              <a:rPr lang="zh-CN" altLang="en-US" sz="1400" dirty="0"/>
              <a:t>中的每个流都被分割成一个或多个分区，对于流里的每一个分区而言，都是一个有序的消息序列，后续到达的消息会根据一定规则被追加到其中一个分区里</a:t>
            </a:r>
          </a:p>
        </p:txBody>
      </p:sp>
      <p:sp>
        <p:nvSpPr>
          <p:cNvPr id="9" name="矩形 8"/>
          <p:cNvSpPr>
            <a:spLocks noChangeArrowheads="1"/>
          </p:cNvSpPr>
          <p:nvPr/>
        </p:nvSpPr>
        <p:spPr bwMode="auto">
          <a:xfrm>
            <a:off x="7946138" y="4295982"/>
            <a:ext cx="32552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b="1" dirty="0">
                <a:latin typeface="+mn-ea"/>
                <a:ea typeface="+mn-ea"/>
              </a:rPr>
              <a:t>任务</a:t>
            </a:r>
            <a:r>
              <a:rPr lang="en-US" altLang="zh-CN" sz="1400" b="1" dirty="0">
                <a:latin typeface="+mn-ea"/>
                <a:ea typeface="+mn-ea"/>
              </a:rPr>
              <a:t>(Task)</a:t>
            </a:r>
            <a:r>
              <a:rPr lang="zh-CN" altLang="en-US" sz="1400" b="1" dirty="0">
                <a:latin typeface="+mn-ea"/>
                <a:ea typeface="+mn-ea"/>
              </a:rPr>
              <a:t>：</a:t>
            </a:r>
            <a:r>
              <a:rPr lang="zh-CN" altLang="en-US" sz="1400" dirty="0">
                <a:latin typeface="+mn-ea"/>
                <a:ea typeface="+mn-ea"/>
              </a:rPr>
              <a:t>一个作业会被进一步分割成多个任务（</a:t>
            </a:r>
            <a:r>
              <a:rPr lang="en-US" altLang="zh-CN" sz="1400" dirty="0">
                <a:latin typeface="+mn-ea"/>
                <a:ea typeface="+mn-ea"/>
              </a:rPr>
              <a:t>Task</a:t>
            </a:r>
            <a:r>
              <a:rPr lang="zh-CN" altLang="en-US" sz="1400" dirty="0">
                <a:latin typeface="+mn-ea"/>
                <a:ea typeface="+mn-ea"/>
              </a:rPr>
              <a:t>）来执行，其中，每个任务负责处理作业中一个分区</a:t>
            </a:r>
            <a:endParaRPr lang="en-US" altLang="zh-CN" sz="1400" dirty="0">
              <a:latin typeface="+mn-ea"/>
              <a:ea typeface="+mn-ea"/>
            </a:endParaRPr>
          </a:p>
          <a:p>
            <a:pPr marL="285750" indent="-285750">
              <a:buFont typeface="Wingdings" panose="05000000000000000000" pitchFamily="2" charset="2"/>
              <a:buChar char="Ø"/>
            </a:pPr>
            <a:r>
              <a:rPr lang="zh-CN" altLang="en-US" sz="1400" dirty="0">
                <a:latin typeface="+mn-ea"/>
                <a:ea typeface="+mn-ea"/>
              </a:rPr>
              <a:t>分区之间没有定义顺序，从而允许每一个任务独立执行</a:t>
            </a:r>
            <a:endParaRPr lang="en-US" altLang="zh-CN" sz="1400" dirty="0">
              <a:latin typeface="+mn-ea"/>
              <a:ea typeface="+mn-ea"/>
            </a:endParaRPr>
          </a:p>
          <a:p>
            <a:pPr marL="285750" indent="-285750">
              <a:buFont typeface="Wingdings" panose="05000000000000000000" pitchFamily="2" charset="2"/>
              <a:buChar char="Ø"/>
            </a:pPr>
            <a:r>
              <a:rPr lang="en-US" altLang="zh-CN" sz="1400" dirty="0">
                <a:latin typeface="+mn-ea"/>
                <a:ea typeface="+mn-ea"/>
              </a:rPr>
              <a:t>YARN</a:t>
            </a:r>
            <a:r>
              <a:rPr lang="zh-CN" altLang="en-US" sz="1400" dirty="0">
                <a:latin typeface="+mn-ea"/>
                <a:ea typeface="+mn-ea"/>
              </a:rPr>
              <a:t>调度器负责把任务分发给各个机器，最终，一个工作中的多个任务会被分发到多个机器进行分布式并行处理</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1.6.3 </a:t>
            </a:r>
            <a:r>
              <a:rPr lang="en-US" altLang="zh-CN" dirty="0" err="1"/>
              <a:t>Smaza</a:t>
            </a:r>
            <a:r>
              <a:rPr lang="en-US" altLang="zh-CN" dirty="0"/>
              <a:t> </a:t>
            </a:r>
            <a:r>
              <a:rPr lang="zh-CN" altLang="en-US" dirty="0"/>
              <a:t>处理流程</a:t>
            </a:r>
          </a:p>
        </p:txBody>
      </p:sp>
      <p:pic>
        <p:nvPicPr>
          <p:cNvPr id="11" name="图片 10"/>
          <p:cNvPicPr>
            <a:picLocks noChangeAspect="1"/>
          </p:cNvPicPr>
          <p:nvPr/>
        </p:nvPicPr>
        <p:blipFill>
          <a:blip r:embed="rId3"/>
          <a:stretch>
            <a:fillRect/>
          </a:stretch>
        </p:blipFill>
        <p:spPr>
          <a:xfrm>
            <a:off x="2081193" y="1984304"/>
            <a:ext cx="2259133" cy="4176000"/>
          </a:xfrm>
          <a:prstGeom prst="rect">
            <a:avLst/>
          </a:prstGeom>
        </p:spPr>
      </p:pic>
      <p:sp>
        <p:nvSpPr>
          <p:cNvPr id="4" name="矩形 3"/>
          <p:cNvSpPr/>
          <p:nvPr/>
        </p:nvSpPr>
        <p:spPr>
          <a:xfrm>
            <a:off x="5238175" y="1871178"/>
            <a:ext cx="5850128" cy="4205960"/>
          </a:xfrm>
          <a:prstGeom prst="rect">
            <a:avLst/>
          </a:prstGeom>
        </p:spPr>
        <p:txBody>
          <a:bodyPr wrap="square">
            <a:spAutoFit/>
          </a:bodyPr>
          <a:lstStyle/>
          <a:p>
            <a:pPr marL="342900" indent="-342900">
              <a:lnSpc>
                <a:spcPct val="150000"/>
              </a:lnSpc>
              <a:buFont typeface="+mj-lt"/>
              <a:buAutoNum type="arabicPeriod"/>
            </a:pPr>
            <a:r>
              <a:rPr lang="en-US" altLang="zh-CN" sz="1500" dirty="0"/>
              <a:t>Samza</a:t>
            </a:r>
            <a:r>
              <a:rPr lang="zh-CN" altLang="en-US" sz="1500" dirty="0"/>
              <a:t>客户端需要执行一个</a:t>
            </a:r>
            <a:r>
              <a:rPr lang="en-US" altLang="zh-CN" sz="1500" dirty="0"/>
              <a:t>Samza</a:t>
            </a:r>
            <a:r>
              <a:rPr lang="zh-CN" altLang="en-US" sz="1500" dirty="0"/>
              <a:t>作业时，它会向</a:t>
            </a:r>
            <a:r>
              <a:rPr lang="en-US" altLang="zh-CN" sz="1500" dirty="0"/>
              <a:t>YARN</a:t>
            </a:r>
            <a:r>
              <a:rPr lang="zh-CN" altLang="en-US" sz="1500" dirty="0"/>
              <a:t>的</a:t>
            </a:r>
            <a:r>
              <a:rPr lang="en-US" altLang="zh-CN" sz="1500" dirty="0" err="1"/>
              <a:t>ResouceManager</a:t>
            </a:r>
            <a:r>
              <a:rPr lang="zh-CN" altLang="en-US" sz="1500" dirty="0"/>
              <a:t>提交作业请求</a:t>
            </a:r>
            <a:endParaRPr lang="en-US" altLang="zh-CN" sz="1500" dirty="0"/>
          </a:p>
          <a:p>
            <a:pPr marL="342900" indent="-342900">
              <a:lnSpc>
                <a:spcPct val="150000"/>
              </a:lnSpc>
              <a:buFont typeface="+mj-lt"/>
              <a:buAutoNum type="arabicPeriod"/>
            </a:pPr>
            <a:r>
              <a:rPr lang="en-US" altLang="zh-CN" sz="1500" dirty="0" err="1"/>
              <a:t>ResouceManager</a:t>
            </a:r>
            <a:r>
              <a:rPr lang="zh-CN" altLang="en-US" sz="1500" dirty="0"/>
              <a:t>通过与</a:t>
            </a:r>
            <a:r>
              <a:rPr lang="en-US" altLang="zh-CN" sz="1500" dirty="0" err="1"/>
              <a:t>NodeManager</a:t>
            </a:r>
            <a:r>
              <a:rPr lang="zh-CN" altLang="en-US" sz="1500" dirty="0"/>
              <a:t>沟通为该作业分配容器（包含了</a:t>
            </a:r>
            <a:r>
              <a:rPr lang="en-US" altLang="zh-CN" sz="1500" dirty="0"/>
              <a:t>CPU</a:t>
            </a:r>
            <a:r>
              <a:rPr lang="zh-CN" altLang="en-US" sz="1500" dirty="0"/>
              <a:t>、内存等资源）来运行</a:t>
            </a:r>
            <a:r>
              <a:rPr lang="en-US" altLang="zh-CN" sz="1500" dirty="0"/>
              <a:t>Samza </a:t>
            </a:r>
            <a:r>
              <a:rPr lang="en-US" altLang="zh-CN" sz="1500" dirty="0" err="1"/>
              <a:t>ApplicationMaster</a:t>
            </a:r>
            <a:endParaRPr lang="en-US" altLang="zh-CN" sz="1500" dirty="0"/>
          </a:p>
          <a:p>
            <a:pPr marL="342900" indent="-342900">
              <a:lnSpc>
                <a:spcPct val="150000"/>
              </a:lnSpc>
              <a:buFont typeface="+mj-lt"/>
              <a:buAutoNum type="arabicPeriod"/>
            </a:pPr>
            <a:r>
              <a:rPr lang="en-US" altLang="zh-CN" sz="1500" dirty="0"/>
              <a:t>Samza </a:t>
            </a:r>
            <a:r>
              <a:rPr lang="en-US" altLang="zh-CN" sz="1500" dirty="0" err="1"/>
              <a:t>ApplicationMaster</a:t>
            </a:r>
            <a:r>
              <a:rPr lang="zh-CN" altLang="en-US" sz="1500" dirty="0"/>
              <a:t>进一步向</a:t>
            </a:r>
            <a:r>
              <a:rPr lang="en-US" altLang="zh-CN" sz="1500" dirty="0" err="1"/>
              <a:t>ResourceManager</a:t>
            </a:r>
            <a:r>
              <a:rPr lang="zh-CN" altLang="en-US" sz="1500" dirty="0"/>
              <a:t>申请运行任务的容器</a:t>
            </a:r>
            <a:endParaRPr lang="en-US" altLang="zh-CN" sz="1500" dirty="0"/>
          </a:p>
          <a:p>
            <a:pPr marL="342900" indent="-342900">
              <a:lnSpc>
                <a:spcPct val="150000"/>
              </a:lnSpc>
              <a:buFont typeface="+mj-lt"/>
              <a:buAutoNum type="arabicPeriod"/>
            </a:pPr>
            <a:r>
              <a:rPr lang="zh-CN" altLang="en-US" sz="1500" dirty="0"/>
              <a:t>获得容器后，</a:t>
            </a:r>
            <a:r>
              <a:rPr lang="en-US" altLang="zh-CN" sz="1500" dirty="0"/>
              <a:t>Samza </a:t>
            </a:r>
            <a:r>
              <a:rPr lang="en-US" altLang="zh-CN" sz="1500" dirty="0" err="1"/>
              <a:t>ApplicationMaster</a:t>
            </a:r>
            <a:r>
              <a:rPr lang="zh-CN" altLang="en-US" sz="1500" dirty="0"/>
              <a:t>与容器所在的</a:t>
            </a:r>
            <a:r>
              <a:rPr lang="en-US" altLang="zh-CN" sz="1500" dirty="0" err="1"/>
              <a:t>NodeManager</a:t>
            </a:r>
            <a:r>
              <a:rPr lang="zh-CN" altLang="en-US" sz="1500" dirty="0"/>
              <a:t>沟通，启动该容器，并在其中运行</a:t>
            </a:r>
            <a:r>
              <a:rPr lang="en-US" altLang="zh-CN" sz="1500" dirty="0"/>
              <a:t>Samza Task Runner</a:t>
            </a:r>
          </a:p>
          <a:p>
            <a:pPr marL="342900" indent="-342900">
              <a:lnSpc>
                <a:spcPct val="150000"/>
              </a:lnSpc>
              <a:buFont typeface="+mj-lt"/>
              <a:buAutoNum type="arabicPeriod"/>
            </a:pPr>
            <a:r>
              <a:rPr lang="en-US" altLang="zh-CN" sz="1500" dirty="0"/>
              <a:t>Samza Task Runner</a:t>
            </a:r>
            <a:r>
              <a:rPr lang="zh-CN" altLang="en-US" sz="1500" dirty="0"/>
              <a:t>负责执行具体的</a:t>
            </a:r>
            <a:r>
              <a:rPr lang="en-US" altLang="zh-CN" sz="1500" dirty="0"/>
              <a:t>Samza</a:t>
            </a:r>
            <a:r>
              <a:rPr lang="zh-CN" altLang="en-US" sz="1500" dirty="0"/>
              <a:t>任务，完成流数据处理分析</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1.6.4 Storm</a:t>
            </a:r>
            <a:r>
              <a:rPr lang="zh-CN" altLang="en-US" dirty="0"/>
              <a:t>、</a:t>
            </a:r>
            <a:r>
              <a:rPr lang="en-US" altLang="zh-CN" dirty="0" err="1"/>
              <a:t>SparkStreaming</a:t>
            </a:r>
            <a:r>
              <a:rPr lang="zh-CN" altLang="en-US" dirty="0"/>
              <a:t>、</a:t>
            </a:r>
            <a:r>
              <a:rPr lang="en-US" altLang="zh-CN" dirty="0" err="1"/>
              <a:t>Smaza</a:t>
            </a:r>
            <a:r>
              <a:rPr lang="en-US" altLang="zh-CN" dirty="0"/>
              <a:t> </a:t>
            </a:r>
            <a:r>
              <a:rPr lang="zh-CN" altLang="en-US" dirty="0"/>
              <a:t>对比</a:t>
            </a:r>
          </a:p>
        </p:txBody>
      </p:sp>
      <p:pic>
        <p:nvPicPr>
          <p:cNvPr id="8" name="图片 7"/>
          <p:cNvPicPr>
            <a:picLocks noChangeAspect="1"/>
          </p:cNvPicPr>
          <p:nvPr/>
        </p:nvPicPr>
        <p:blipFill>
          <a:blip r:embed="rId3"/>
          <a:stretch>
            <a:fillRect/>
          </a:stretch>
        </p:blipFill>
        <p:spPr>
          <a:xfrm>
            <a:off x="6096000" y="1969947"/>
            <a:ext cx="5524500" cy="3838575"/>
          </a:xfrm>
          <a:prstGeom prst="rect">
            <a:avLst/>
          </a:prstGeom>
        </p:spPr>
      </p:pic>
      <p:pic>
        <p:nvPicPr>
          <p:cNvPr id="9" name="图片 8"/>
          <p:cNvPicPr>
            <a:picLocks noChangeAspect="1"/>
          </p:cNvPicPr>
          <p:nvPr/>
        </p:nvPicPr>
        <p:blipFill>
          <a:blip r:embed="rId4"/>
          <a:stretch>
            <a:fillRect/>
          </a:stretch>
        </p:blipFill>
        <p:spPr>
          <a:xfrm>
            <a:off x="476250" y="2617648"/>
            <a:ext cx="5524500" cy="2771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180349" y="3042968"/>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180349" y="1467580"/>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294991" y="183110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145563" y="1467579"/>
            <a:ext cx="4674974" cy="621774"/>
            <a:chOff x="4951741" y="2055020"/>
            <a:chExt cx="2896302" cy="657162"/>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141" name="文本框 30"/>
            <p:cNvSpPr txBox="1"/>
            <p:nvPr/>
          </p:nvSpPr>
          <p:spPr>
            <a:xfrm>
              <a:off x="5485480" y="2055020"/>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流计算</a:t>
              </a:r>
            </a:p>
          </p:txBody>
        </p:sp>
      </p:grpSp>
      <p:sp>
        <p:nvSpPr>
          <p:cNvPr id="166" name="文本框 7"/>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流计算与图计算</a:t>
            </a: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18041" y="3406494"/>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145563" y="3051399"/>
            <a:ext cx="4693042" cy="609743"/>
            <a:chOff x="4931740" y="2099038"/>
            <a:chExt cx="2907496" cy="644446"/>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sp>
          <p:nvSpPr>
            <p:cNvPr id="59" name="文本框 30"/>
            <p:cNvSpPr txBox="1"/>
            <p:nvPr/>
          </p:nvSpPr>
          <p:spPr>
            <a:xfrm>
              <a:off x="5476673" y="2099038"/>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图计算</a:t>
              </a:r>
            </a:p>
          </p:txBody>
        </p:sp>
      </p:grpSp>
      <p:sp>
        <p:nvSpPr>
          <p:cNvPr id="22" name="文本框 32"/>
          <p:cNvSpPr txBox="1"/>
          <p:nvPr/>
        </p:nvSpPr>
        <p:spPr>
          <a:xfrm>
            <a:off x="6022528" y="1885006"/>
            <a:ext cx="2563522"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Streaming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
        <p:nvSpPr>
          <p:cNvPr id="23" name="文本框 32"/>
          <p:cNvSpPr txBox="1"/>
          <p:nvPr/>
        </p:nvSpPr>
        <p:spPr>
          <a:xfrm>
            <a:off x="6035412" y="3445235"/>
            <a:ext cx="2148345"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Graph computation</a:t>
            </a:r>
            <a:endParaRPr lang="zh-CN" altLang="en-US" sz="1600" spc="100" dirty="0">
              <a:solidFill>
                <a:srgbClr val="0064B8"/>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2.1  </a:t>
            </a:r>
            <a:r>
              <a:rPr lang="zh-CN" altLang="en-US" dirty="0"/>
              <a:t>图计算概述</a:t>
            </a:r>
          </a:p>
        </p:txBody>
      </p:sp>
      <p:sp>
        <p:nvSpPr>
          <p:cNvPr id="4" name="矩形 3"/>
          <p:cNvSpPr/>
          <p:nvPr/>
        </p:nvSpPr>
        <p:spPr>
          <a:xfrm>
            <a:off x="892175" y="1816742"/>
            <a:ext cx="10407650" cy="300018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图（</a:t>
            </a:r>
            <a:r>
              <a:rPr lang="en-US" altLang="zh-CN" sz="1600" dirty="0"/>
              <a:t>Graph</a:t>
            </a:r>
            <a:r>
              <a:rPr lang="zh-CN" altLang="en-US" sz="1600" dirty="0"/>
              <a:t>）是一种重要的数据结构，它由节点</a:t>
            </a:r>
            <a:r>
              <a:rPr lang="en-US" altLang="zh-CN" sz="1600" dirty="0"/>
              <a:t>V</a:t>
            </a:r>
            <a:r>
              <a:rPr lang="zh-CN" altLang="en-US" sz="1600" dirty="0"/>
              <a:t>（或称为顶点，即个体），与边</a:t>
            </a:r>
            <a:r>
              <a:rPr lang="en-US" altLang="zh-CN" sz="1600" dirty="0"/>
              <a:t>E</a:t>
            </a:r>
            <a:r>
              <a:rPr lang="zh-CN" altLang="en-US" sz="1600" dirty="0"/>
              <a:t>（即个体之间的联系）构成，我们一般将图表示为</a:t>
            </a:r>
            <a:r>
              <a:rPr lang="en-US" altLang="zh-CN" sz="1600" dirty="0"/>
              <a:t>G</a:t>
            </a:r>
            <a:r>
              <a:rPr lang="zh-CN" altLang="en-US" sz="1600" dirty="0"/>
              <a:t>（</a:t>
            </a:r>
            <a:r>
              <a:rPr lang="en-US" altLang="zh-CN" sz="1600" dirty="0"/>
              <a:t>V</a:t>
            </a:r>
            <a:r>
              <a:rPr lang="zh-CN" altLang="en-US" sz="1600" dirty="0"/>
              <a:t>，</a:t>
            </a:r>
            <a:r>
              <a:rPr lang="en-US" altLang="zh-CN" sz="1600" dirty="0"/>
              <a:t>E</a:t>
            </a:r>
            <a:r>
              <a:rPr lang="zh-CN" altLang="en-US" sz="1600" dirty="0"/>
              <a:t>）。</a:t>
            </a:r>
            <a:endParaRPr lang="en-US" altLang="zh-CN" sz="1600" dirty="0"/>
          </a:p>
          <a:p>
            <a:pPr marL="285750" indent="-285750">
              <a:lnSpc>
                <a:spcPct val="150000"/>
              </a:lnSpc>
              <a:buFont typeface="Wingdings" panose="05000000000000000000" pitchFamily="2" charset="2"/>
              <a:buChar char="n"/>
            </a:pPr>
            <a:endParaRPr lang="en-US" altLang="zh-CN" sz="1600" dirty="0"/>
          </a:p>
          <a:p>
            <a:pPr marL="285750" indent="-285750">
              <a:lnSpc>
                <a:spcPct val="150000"/>
              </a:lnSpc>
              <a:buFont typeface="Wingdings" panose="05000000000000000000" pitchFamily="2" charset="2"/>
              <a:buChar char="n"/>
            </a:pPr>
            <a:r>
              <a:rPr lang="zh-CN" altLang="en-US" sz="1600" dirty="0"/>
              <a:t>图数据的典型例子有网页链接关系、社交网络、商品推荐等。对应互联网来说，可以把</a:t>
            </a:r>
            <a:r>
              <a:rPr lang="en-US" altLang="zh-CN" sz="1600" dirty="0"/>
              <a:t>web</a:t>
            </a:r>
            <a:r>
              <a:rPr lang="zh-CN" altLang="en-US" sz="1600" dirty="0"/>
              <a:t>网页看作顶点，页面之间的超链接关系作为边；对应社交网络来说，可以把用户看作顶点，用户之间建立的关系看作边。比如微信的社交网络，是由节点（个人、公众号）和边（关注、点赞）构成的图；淘宝的交易网络，是由节点（个人、商品）和边（购买、收藏）构成的图。</a:t>
            </a:r>
          </a:p>
          <a:p>
            <a:pPr marL="285750" indent="-285750">
              <a:lnSpc>
                <a:spcPct val="150000"/>
              </a:lnSpc>
              <a:buFont typeface="Arial" panose="020B0604020202020204" pitchFamily="34" charset="0"/>
              <a:buChar char="•"/>
            </a:pPr>
            <a:endParaRPr lang="zh-CN" altLang="en-US" sz="1600" dirty="0"/>
          </a:p>
        </p:txBody>
      </p:sp>
      <p:pic>
        <p:nvPicPr>
          <p:cNvPr id="6" name="图片 5"/>
          <p:cNvPicPr>
            <a:picLocks noChangeAspect="1"/>
          </p:cNvPicPr>
          <p:nvPr/>
        </p:nvPicPr>
        <p:blipFill>
          <a:blip r:embed="rId3"/>
          <a:stretch>
            <a:fillRect/>
          </a:stretch>
        </p:blipFill>
        <p:spPr>
          <a:xfrm>
            <a:off x="4328937" y="4457753"/>
            <a:ext cx="4073140" cy="158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2.1.1  </a:t>
            </a:r>
            <a:r>
              <a:rPr lang="zh-CN" altLang="en-US" dirty="0"/>
              <a:t>传统图计算解决方案不足</a:t>
            </a:r>
          </a:p>
        </p:txBody>
      </p:sp>
      <p:sp>
        <p:nvSpPr>
          <p:cNvPr id="7" name="Rectangle 6"/>
          <p:cNvSpPr>
            <a:spLocks noChangeArrowheads="1"/>
          </p:cNvSpPr>
          <p:nvPr/>
        </p:nvSpPr>
        <p:spPr bwMode="auto">
          <a:xfrm>
            <a:off x="1261633" y="3115115"/>
            <a:ext cx="3406620" cy="1670073"/>
          </a:xfrm>
          <a:prstGeom prst="rect">
            <a:avLst/>
          </a:prstGeom>
          <a:solidFill>
            <a:schemeClr val="accent6">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Ø"/>
            </a:pPr>
            <a:r>
              <a:rPr lang="zh-CN" altLang="en-US" sz="1400" dirty="0">
                <a:latin typeface="+mn-ea"/>
                <a:ea typeface="+mn-ea"/>
              </a:rPr>
              <a:t>常常表现出比较差的内存访问局部性</a:t>
            </a:r>
            <a:endParaRPr lang="en-US" altLang="zh-CN" sz="1400" dirty="0">
              <a:latin typeface="+mn-ea"/>
              <a:ea typeface="+mn-ea"/>
            </a:endParaRPr>
          </a:p>
          <a:p>
            <a:pPr marL="285750" indent="-285750">
              <a:lnSpc>
                <a:spcPct val="150000"/>
              </a:lnSpc>
              <a:buFont typeface="Wingdings" panose="05000000000000000000" pitchFamily="2" charset="2"/>
              <a:buChar char="Ø"/>
            </a:pPr>
            <a:endParaRPr lang="zh-CN" altLang="en-US" sz="1400" dirty="0">
              <a:latin typeface="+mn-ea"/>
              <a:ea typeface="+mn-ea"/>
            </a:endParaRPr>
          </a:p>
          <a:p>
            <a:pPr marL="285750" indent="-285750">
              <a:lnSpc>
                <a:spcPct val="150000"/>
              </a:lnSpc>
              <a:buFont typeface="Wingdings" panose="05000000000000000000" pitchFamily="2" charset="2"/>
              <a:buChar char="Ø"/>
            </a:pPr>
            <a:r>
              <a:rPr lang="zh-CN" altLang="en-US" sz="1400" dirty="0">
                <a:latin typeface="+mn-ea"/>
                <a:ea typeface="+mn-ea"/>
              </a:rPr>
              <a:t>针对单个顶点的处理工作过少</a:t>
            </a:r>
            <a:endParaRPr lang="en-US" altLang="zh-CN" sz="1400" dirty="0">
              <a:latin typeface="+mn-ea"/>
              <a:ea typeface="+mn-ea"/>
            </a:endParaRPr>
          </a:p>
          <a:p>
            <a:pPr marL="285750" indent="-285750">
              <a:lnSpc>
                <a:spcPct val="150000"/>
              </a:lnSpc>
              <a:buFont typeface="Wingdings" panose="05000000000000000000" pitchFamily="2" charset="2"/>
              <a:buChar char="Ø"/>
            </a:pPr>
            <a:endParaRPr lang="zh-CN" altLang="en-US" sz="1400" dirty="0">
              <a:latin typeface="+mn-ea"/>
              <a:ea typeface="+mn-ea"/>
            </a:endParaRPr>
          </a:p>
          <a:p>
            <a:pPr marL="285750" indent="-285750">
              <a:lnSpc>
                <a:spcPct val="150000"/>
              </a:lnSpc>
              <a:buFont typeface="Wingdings" panose="05000000000000000000" pitchFamily="2" charset="2"/>
              <a:buChar char="Ø"/>
            </a:pPr>
            <a:r>
              <a:rPr lang="zh-CN" altLang="en-US" sz="1400" dirty="0">
                <a:latin typeface="+mn-ea"/>
                <a:ea typeface="+mn-ea"/>
              </a:rPr>
              <a:t>计算过程中伴随着并行度的改变</a:t>
            </a:r>
          </a:p>
        </p:txBody>
      </p:sp>
      <p:sp>
        <p:nvSpPr>
          <p:cNvPr id="8" name="Rectangle 7"/>
          <p:cNvSpPr>
            <a:spLocks noChangeArrowheads="1"/>
          </p:cNvSpPr>
          <p:nvPr/>
        </p:nvSpPr>
        <p:spPr bwMode="auto">
          <a:xfrm>
            <a:off x="5645130" y="2252599"/>
            <a:ext cx="4909852" cy="3932230"/>
          </a:xfrm>
          <a:prstGeom prst="rect">
            <a:avLst/>
          </a:prstGeom>
          <a:solidFill>
            <a:schemeClr val="accent1">
              <a:lumMod val="40000"/>
              <a:lumOff val="60000"/>
            </a:schemeClr>
          </a:solidFill>
          <a:ln>
            <a:noFill/>
          </a:ln>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eaLnBrk="1" hangingPunct="1">
              <a:lnSpc>
                <a:spcPct val="150000"/>
              </a:lnSpc>
              <a:buFont typeface="Wingdings" panose="05000000000000000000" pitchFamily="2" charset="2"/>
              <a:buChar char="Ø"/>
            </a:pPr>
            <a:r>
              <a:rPr lang="zh-CN" altLang="en-US" sz="1400" b="1" dirty="0">
                <a:latin typeface="+mn-ea"/>
                <a:ea typeface="+mn-ea"/>
              </a:rPr>
              <a:t>为特定图应用定制实现</a:t>
            </a:r>
            <a:r>
              <a:rPr lang="zh-CN" altLang="en-US" sz="1400" dirty="0">
                <a:latin typeface="+mn-ea"/>
                <a:ea typeface="+mn-ea"/>
              </a:rPr>
              <a:t>：通用性不好</a:t>
            </a:r>
          </a:p>
          <a:p>
            <a:pPr marL="285750" indent="-285750" eaLnBrk="1" hangingPunct="1">
              <a:lnSpc>
                <a:spcPct val="150000"/>
              </a:lnSpc>
              <a:buFont typeface="Wingdings" panose="05000000000000000000" pitchFamily="2" charset="2"/>
              <a:buChar char="Ø"/>
            </a:pPr>
            <a:r>
              <a:rPr lang="zh-CN" altLang="en-US" sz="1400" b="1" dirty="0">
                <a:latin typeface="+mn-ea"/>
                <a:ea typeface="+mn-ea"/>
              </a:rPr>
              <a:t>基于现有分布式计算平台</a:t>
            </a:r>
            <a:r>
              <a:rPr lang="zh-CN" altLang="en-US" sz="1400" dirty="0">
                <a:latin typeface="+mn-ea"/>
                <a:ea typeface="+mn-ea"/>
              </a:rPr>
              <a:t>：在性能和易用性方面往往无法达到最优</a:t>
            </a:r>
            <a:endParaRPr lang="en-US" altLang="zh-CN" sz="14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400" dirty="0">
                <a:latin typeface="+mn-ea"/>
                <a:ea typeface="+mn-ea"/>
              </a:rPr>
              <a:t> 现有并行计算框架像</a:t>
            </a:r>
            <a:r>
              <a:rPr lang="en-US" altLang="zh-CN" sz="1400" dirty="0">
                <a:latin typeface="+mn-ea"/>
                <a:ea typeface="+mn-ea"/>
              </a:rPr>
              <a:t>MapReduce</a:t>
            </a:r>
            <a:r>
              <a:rPr lang="zh-CN" altLang="en-US" sz="1400" dirty="0">
                <a:latin typeface="+mn-ea"/>
                <a:ea typeface="+mn-ea"/>
              </a:rPr>
              <a:t>无法满足复杂的关联性计算</a:t>
            </a:r>
            <a:endParaRPr lang="en-US" altLang="zh-CN" sz="1400" dirty="0">
              <a:latin typeface="+mn-ea"/>
              <a:ea typeface="+mn-ea"/>
            </a:endParaRPr>
          </a:p>
          <a:p>
            <a:pPr marL="742950" lvl="1" indent="-285750" eaLnBrk="1" hangingPunct="1">
              <a:lnSpc>
                <a:spcPct val="150000"/>
              </a:lnSpc>
              <a:buFont typeface="Wingdings" panose="05000000000000000000" pitchFamily="2" charset="2"/>
              <a:buChar char="u"/>
            </a:pPr>
            <a:r>
              <a:rPr lang="zh-CN" altLang="en-US" sz="1400" dirty="0">
                <a:latin typeface="+mn-ea"/>
                <a:ea typeface="+mn-ea"/>
              </a:rPr>
              <a:t> 有公司利用</a:t>
            </a:r>
            <a:r>
              <a:rPr lang="en-US" altLang="zh-CN" sz="1400" dirty="0">
                <a:latin typeface="+mn-ea"/>
                <a:ea typeface="+mn-ea"/>
              </a:rPr>
              <a:t>MapReduce</a:t>
            </a:r>
            <a:r>
              <a:rPr lang="zh-CN" altLang="en-US" sz="1400" dirty="0">
                <a:latin typeface="+mn-ea"/>
                <a:ea typeface="+mn-ea"/>
              </a:rPr>
              <a:t>进行社交用户推荐，对于</a:t>
            </a:r>
            <a:r>
              <a:rPr lang="en-US" altLang="zh-CN" sz="1400" dirty="0">
                <a:latin typeface="+mn-ea"/>
                <a:ea typeface="+mn-ea"/>
              </a:rPr>
              <a:t>5000</a:t>
            </a:r>
            <a:r>
              <a:rPr lang="zh-CN" altLang="en-US" sz="1400" dirty="0">
                <a:latin typeface="+mn-ea"/>
                <a:ea typeface="+mn-ea"/>
              </a:rPr>
              <a:t>万注册用户，</a:t>
            </a:r>
            <a:r>
              <a:rPr lang="en-US" altLang="zh-CN" sz="1400" dirty="0">
                <a:latin typeface="+mn-ea"/>
                <a:ea typeface="+mn-ea"/>
              </a:rPr>
              <a:t>50</a:t>
            </a:r>
            <a:r>
              <a:rPr lang="zh-CN" altLang="en-US" sz="1400" dirty="0">
                <a:latin typeface="+mn-ea"/>
                <a:ea typeface="+mn-ea"/>
              </a:rPr>
              <a:t>亿关系对利用</a:t>
            </a:r>
            <a:r>
              <a:rPr lang="en-US" altLang="zh-CN" sz="1400" dirty="0">
                <a:latin typeface="+mn-ea"/>
                <a:ea typeface="+mn-ea"/>
              </a:rPr>
              <a:t>10</a:t>
            </a:r>
            <a:r>
              <a:rPr lang="zh-CN" altLang="en-US" sz="1400" dirty="0">
                <a:latin typeface="+mn-ea"/>
                <a:ea typeface="+mn-ea"/>
              </a:rPr>
              <a:t>台机器的集群，需超过</a:t>
            </a:r>
            <a:r>
              <a:rPr lang="en-US" altLang="zh-CN" sz="1400" dirty="0">
                <a:latin typeface="+mn-ea"/>
                <a:ea typeface="+mn-ea"/>
              </a:rPr>
              <a:t>10</a:t>
            </a:r>
            <a:r>
              <a:rPr lang="zh-CN" altLang="en-US" sz="1400" dirty="0">
                <a:latin typeface="+mn-ea"/>
                <a:ea typeface="+mn-ea"/>
              </a:rPr>
              <a:t>个小时计算</a:t>
            </a:r>
          </a:p>
          <a:p>
            <a:pPr marL="285750" indent="-285750" eaLnBrk="1" hangingPunct="1">
              <a:lnSpc>
                <a:spcPct val="150000"/>
              </a:lnSpc>
              <a:buFont typeface="Wingdings" panose="05000000000000000000" pitchFamily="2" charset="2"/>
              <a:buChar char="Ø"/>
            </a:pPr>
            <a:r>
              <a:rPr lang="zh-CN" altLang="en-US" sz="1400" b="1" dirty="0">
                <a:latin typeface="+mn-ea"/>
                <a:ea typeface="+mn-ea"/>
              </a:rPr>
              <a:t> 使用单机图算法库</a:t>
            </a:r>
            <a:r>
              <a:rPr lang="zh-CN" altLang="en-US" sz="1400" dirty="0">
                <a:latin typeface="+mn-ea"/>
                <a:ea typeface="+mn-ea"/>
              </a:rPr>
              <a:t>：</a:t>
            </a:r>
            <a:r>
              <a:rPr lang="en-US" altLang="zh-CN" sz="1400" dirty="0">
                <a:latin typeface="+mn-ea"/>
                <a:ea typeface="+mn-ea"/>
              </a:rPr>
              <a:t>BGL</a:t>
            </a:r>
            <a:r>
              <a:rPr lang="zh-CN" altLang="en-US" sz="1400" dirty="0">
                <a:latin typeface="+mn-ea"/>
                <a:ea typeface="+mn-ea"/>
              </a:rPr>
              <a:t>、</a:t>
            </a:r>
            <a:r>
              <a:rPr lang="en-US" altLang="zh-CN" sz="1400" dirty="0">
                <a:latin typeface="+mn-ea"/>
                <a:ea typeface="+mn-ea"/>
              </a:rPr>
              <a:t>LEAD</a:t>
            </a:r>
            <a:r>
              <a:rPr lang="zh-CN" altLang="en-US" sz="1400" dirty="0">
                <a:latin typeface="+mn-ea"/>
                <a:ea typeface="+mn-ea"/>
              </a:rPr>
              <a:t>、等，但是，在可以解决的问题的 规模方面具有很大的局限性</a:t>
            </a:r>
          </a:p>
          <a:p>
            <a:pPr marL="285750" indent="-285750" eaLnBrk="1" hangingPunct="1">
              <a:lnSpc>
                <a:spcPct val="150000"/>
              </a:lnSpc>
              <a:buFont typeface="Wingdings" panose="05000000000000000000" pitchFamily="2" charset="2"/>
              <a:buChar char="Ø"/>
            </a:pPr>
            <a:r>
              <a:rPr lang="zh-CN" altLang="en-US" sz="1400" b="1" dirty="0">
                <a:latin typeface="+mn-ea"/>
                <a:ea typeface="+mn-ea"/>
              </a:rPr>
              <a:t> 使用已有并行图计算系统</a:t>
            </a:r>
            <a:r>
              <a:rPr lang="zh-CN" altLang="en-US" sz="1400" dirty="0">
                <a:latin typeface="+mn-ea"/>
                <a:ea typeface="+mn-ea"/>
              </a:rPr>
              <a:t>：</a:t>
            </a:r>
            <a:r>
              <a:rPr lang="en-US" altLang="zh-CN" sz="1400" dirty="0">
                <a:latin typeface="+mn-ea"/>
                <a:ea typeface="+mn-ea"/>
              </a:rPr>
              <a:t>Parallel BGL</a:t>
            </a:r>
            <a:r>
              <a:rPr lang="zh-CN" altLang="en-US" sz="1400" dirty="0">
                <a:latin typeface="+mn-ea"/>
                <a:ea typeface="+mn-ea"/>
              </a:rPr>
              <a:t>和</a:t>
            </a:r>
            <a:r>
              <a:rPr lang="en-US" altLang="zh-CN" sz="1400" dirty="0">
                <a:latin typeface="+mn-ea"/>
                <a:ea typeface="+mn-ea"/>
              </a:rPr>
              <a:t>CGM Graph</a:t>
            </a:r>
            <a:r>
              <a:rPr lang="zh-CN" altLang="en-US" sz="1400" dirty="0">
                <a:latin typeface="+mn-ea"/>
                <a:ea typeface="+mn-ea"/>
              </a:rPr>
              <a:t>，但是对大规模分布式系统（比如容错）无较好支持</a:t>
            </a:r>
          </a:p>
        </p:txBody>
      </p:sp>
      <p:sp>
        <p:nvSpPr>
          <p:cNvPr id="5" name="矩形 4"/>
          <p:cNvSpPr/>
          <p:nvPr/>
        </p:nvSpPr>
        <p:spPr>
          <a:xfrm>
            <a:off x="5645131" y="1793691"/>
            <a:ext cx="4909851" cy="458908"/>
          </a:xfrm>
          <a:prstGeom prst="rect">
            <a:avLst/>
          </a:prstGeom>
          <a:solidFill>
            <a:schemeClr val="accent1">
              <a:lumMod val="50000"/>
            </a:schemeClr>
          </a:solidFill>
        </p:spPr>
        <p:txBody>
          <a:bodyPr wrap="square">
            <a:spAutoFit/>
          </a:bodyPr>
          <a:lstStyle/>
          <a:p>
            <a:pPr>
              <a:lnSpc>
                <a:spcPct val="150000"/>
              </a:lnSpc>
            </a:pPr>
            <a:r>
              <a:rPr lang="zh-CN" altLang="en-US" b="1" dirty="0">
                <a:solidFill>
                  <a:schemeClr val="bg1"/>
                </a:solidFill>
                <a:latin typeface="+mn-ea"/>
              </a:rPr>
              <a:t>               </a:t>
            </a:r>
            <a:r>
              <a:rPr lang="zh-CN" altLang="en-US" sz="1600" b="1" dirty="0">
                <a:solidFill>
                  <a:schemeClr val="bg1"/>
                </a:solidFill>
                <a:latin typeface="+mn-ea"/>
              </a:rPr>
              <a:t>大 型 图 传 统 图 计 算 不 足 </a:t>
            </a:r>
            <a:endParaRPr lang="zh-CN" altLang="en-US" b="1" dirty="0">
              <a:solidFill>
                <a:schemeClr val="bg1"/>
              </a:solidFill>
              <a:latin typeface="+mn-ea"/>
            </a:endParaRPr>
          </a:p>
        </p:txBody>
      </p:sp>
      <p:sp>
        <p:nvSpPr>
          <p:cNvPr id="9" name="矩形 8"/>
          <p:cNvSpPr/>
          <p:nvPr/>
        </p:nvSpPr>
        <p:spPr>
          <a:xfrm>
            <a:off x="1261633" y="2656207"/>
            <a:ext cx="3406620" cy="458908"/>
          </a:xfrm>
          <a:prstGeom prst="rect">
            <a:avLst/>
          </a:prstGeom>
          <a:solidFill>
            <a:schemeClr val="accent6">
              <a:lumMod val="50000"/>
            </a:schemeClr>
          </a:solidFill>
        </p:spPr>
        <p:txBody>
          <a:bodyPr wrap="square">
            <a:spAutoFit/>
          </a:bodyPr>
          <a:lstStyle/>
          <a:p>
            <a:pPr>
              <a:lnSpc>
                <a:spcPct val="150000"/>
              </a:lnSpc>
            </a:pPr>
            <a:r>
              <a:rPr lang="zh-CN" altLang="en-US" b="1" dirty="0">
                <a:solidFill>
                  <a:schemeClr val="bg1"/>
                </a:solidFill>
                <a:latin typeface="+mn-ea"/>
              </a:rPr>
              <a:t>      </a:t>
            </a:r>
            <a:r>
              <a:rPr lang="zh-CN" altLang="en-US" sz="1600" b="1" dirty="0">
                <a:solidFill>
                  <a:schemeClr val="bg1"/>
                </a:solidFill>
                <a:latin typeface="+mn-ea"/>
              </a:rPr>
              <a:t>传 统 图 计 算 典 型 问 题</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p>
        </p:txBody>
      </p:sp>
      <p:sp>
        <p:nvSpPr>
          <p:cNvPr id="10" name="内容占位符 1"/>
          <p:cNvSpPr>
            <a:spLocks noGrp="1"/>
          </p:cNvSpPr>
          <p:nvPr/>
        </p:nvSpPr>
        <p:spPr bwMode="auto">
          <a:xfrm>
            <a:off x="1104899" y="2126456"/>
            <a:ext cx="9267825" cy="288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defRPr/>
            </a:pPr>
            <a:r>
              <a:rPr lang="zh-CN" altLang="zh-CN" sz="1600" dirty="0">
                <a:latin typeface="+mn-ea"/>
              </a:rPr>
              <a:t>传统的图计算解决方案无法解决大型图的计算问题，因此，就需要设计能够用来解决这些问题的通用图计算软件</a:t>
            </a:r>
            <a:endParaRPr lang="en-US" altLang="zh-CN" sz="1600" dirty="0">
              <a:latin typeface="+mn-ea"/>
            </a:endParaRPr>
          </a:p>
          <a:p>
            <a:pPr>
              <a:lnSpc>
                <a:spcPct val="150000"/>
              </a:lnSpc>
              <a:buFont typeface="Wingdings" panose="05000000000000000000" pitchFamily="2" charset="2"/>
              <a:buChar char="p"/>
              <a:defRPr/>
            </a:pPr>
            <a:r>
              <a:rPr lang="zh-CN" altLang="zh-CN" sz="1600" dirty="0">
                <a:latin typeface="+mn-ea"/>
              </a:rPr>
              <a:t>针对大型图的计算，目前通用的图</a:t>
            </a:r>
            <a:r>
              <a:rPr lang="zh-CN" altLang="en-US" sz="1600" dirty="0">
                <a:latin typeface="+mn-ea"/>
              </a:rPr>
              <a:t>计算</a:t>
            </a:r>
            <a:r>
              <a:rPr lang="zh-CN" altLang="zh-CN" sz="1600" dirty="0">
                <a:latin typeface="+mn-ea"/>
              </a:rPr>
              <a:t>软件主要包括两种：</a:t>
            </a:r>
            <a:endParaRPr lang="en-US" altLang="zh-CN" sz="1600" dirty="0">
              <a:latin typeface="+mn-ea"/>
            </a:endParaRPr>
          </a:p>
          <a:p>
            <a:pPr lvl="1">
              <a:lnSpc>
                <a:spcPct val="150000"/>
              </a:lnSpc>
              <a:defRPr/>
            </a:pPr>
            <a:r>
              <a:rPr lang="zh-CN" altLang="zh-CN" sz="1600" dirty="0">
                <a:latin typeface="+mn-ea"/>
                <a:cs typeface="+mn-cs"/>
              </a:rPr>
              <a:t>第一种主要是</a:t>
            </a:r>
            <a:r>
              <a:rPr lang="zh-CN" altLang="zh-CN" sz="1600" b="1" dirty="0">
                <a:latin typeface="+mn-ea"/>
                <a:cs typeface="+mn-cs"/>
              </a:rPr>
              <a:t>基于遍历算法</a:t>
            </a:r>
            <a:r>
              <a:rPr lang="zh-CN" altLang="en-US" sz="1600" b="1" dirty="0">
                <a:latin typeface="+mn-ea"/>
                <a:cs typeface="+mn-cs"/>
              </a:rPr>
              <a:t>的、</a:t>
            </a:r>
            <a:r>
              <a:rPr lang="zh-CN" altLang="zh-CN" sz="1600" b="1" dirty="0">
                <a:latin typeface="+mn-ea"/>
                <a:cs typeface="+mn-cs"/>
              </a:rPr>
              <a:t>实时的图数据库</a:t>
            </a:r>
            <a:r>
              <a:rPr lang="zh-CN" altLang="zh-CN" sz="1600" dirty="0">
                <a:latin typeface="+mn-ea"/>
                <a:cs typeface="+mn-cs"/>
              </a:rPr>
              <a:t>，如</a:t>
            </a:r>
            <a:r>
              <a:rPr lang="en-US" altLang="zh-CN" sz="1600" dirty="0">
                <a:latin typeface="+mn-ea"/>
                <a:cs typeface="+mn-cs"/>
              </a:rPr>
              <a:t>Neo4j</a:t>
            </a:r>
            <a:r>
              <a:rPr lang="zh-CN" altLang="zh-CN" sz="1600" dirty="0">
                <a:latin typeface="+mn-ea"/>
                <a:cs typeface="+mn-cs"/>
              </a:rPr>
              <a:t>、</a:t>
            </a:r>
            <a:r>
              <a:rPr lang="en-US" altLang="zh-CN" sz="1600" dirty="0" err="1">
                <a:latin typeface="+mn-ea"/>
                <a:cs typeface="+mn-cs"/>
              </a:rPr>
              <a:t>OrientDB</a:t>
            </a:r>
            <a:r>
              <a:rPr lang="zh-CN" altLang="zh-CN" sz="1600" dirty="0">
                <a:latin typeface="+mn-ea"/>
                <a:cs typeface="+mn-cs"/>
              </a:rPr>
              <a:t>、</a:t>
            </a:r>
            <a:r>
              <a:rPr lang="en-US" altLang="zh-CN" sz="1600" dirty="0">
                <a:latin typeface="+mn-ea"/>
                <a:cs typeface="+mn-cs"/>
              </a:rPr>
              <a:t>DEX</a:t>
            </a:r>
            <a:r>
              <a:rPr lang="zh-CN" altLang="zh-CN" sz="1600" dirty="0">
                <a:latin typeface="+mn-ea"/>
                <a:cs typeface="+mn-cs"/>
              </a:rPr>
              <a:t>和</a:t>
            </a:r>
            <a:r>
              <a:rPr lang="en-US" altLang="zh-CN" sz="1600" dirty="0">
                <a:latin typeface="+mn-ea"/>
                <a:cs typeface="+mn-cs"/>
              </a:rPr>
              <a:t> Infinite Graph</a:t>
            </a:r>
          </a:p>
          <a:p>
            <a:pPr lvl="1">
              <a:lnSpc>
                <a:spcPct val="150000"/>
              </a:lnSpc>
              <a:defRPr/>
            </a:pPr>
            <a:r>
              <a:rPr lang="zh-CN" altLang="zh-CN" sz="1600" dirty="0">
                <a:latin typeface="+mn-ea"/>
                <a:cs typeface="+mn-cs"/>
              </a:rPr>
              <a:t>第二种则是</a:t>
            </a:r>
            <a:r>
              <a:rPr lang="zh-CN" altLang="zh-CN" sz="1600" b="1" dirty="0">
                <a:latin typeface="+mn-ea"/>
                <a:cs typeface="+mn-cs"/>
              </a:rPr>
              <a:t>以图顶点为中心的、基于消息传递批处理的并行引擎</a:t>
            </a:r>
            <a:r>
              <a:rPr lang="zh-CN" altLang="zh-CN" sz="1600" dirty="0">
                <a:latin typeface="+mn-ea"/>
                <a:cs typeface="+mn-cs"/>
              </a:rPr>
              <a:t>，如</a:t>
            </a:r>
            <a:r>
              <a:rPr lang="en-US" altLang="zh-CN" sz="1600" dirty="0" err="1">
                <a:latin typeface="+mn-ea"/>
                <a:cs typeface="+mn-cs"/>
              </a:rPr>
              <a:t>GoldenOrb</a:t>
            </a:r>
            <a:r>
              <a:rPr lang="zh-CN" altLang="zh-CN" sz="1600" dirty="0">
                <a:latin typeface="+mn-ea"/>
                <a:cs typeface="+mn-cs"/>
              </a:rPr>
              <a:t>、</a:t>
            </a:r>
            <a:r>
              <a:rPr lang="en-US" altLang="zh-CN" sz="1600" dirty="0" err="1">
                <a:latin typeface="+mn-ea"/>
                <a:cs typeface="+mn-cs"/>
              </a:rPr>
              <a:t>Giraph</a:t>
            </a:r>
            <a:r>
              <a:rPr lang="zh-CN" altLang="en-US" sz="1600" dirty="0">
                <a:latin typeface="+mn-ea"/>
                <a:cs typeface="+mn-cs"/>
              </a:rPr>
              <a:t>、</a:t>
            </a:r>
            <a:r>
              <a:rPr lang="en-US" altLang="zh-CN" sz="1600" dirty="0" err="1">
                <a:latin typeface="+mn-ea"/>
                <a:cs typeface="+mn-cs"/>
              </a:rPr>
              <a:t>Pregel</a:t>
            </a:r>
            <a:r>
              <a:rPr lang="zh-CN" altLang="en-US" sz="1600" dirty="0">
                <a:latin typeface="+mn-ea"/>
                <a:cs typeface="+mn-cs"/>
              </a:rPr>
              <a:t>和</a:t>
            </a:r>
            <a:r>
              <a:rPr lang="en-US" altLang="zh-CN" sz="1600" dirty="0">
                <a:latin typeface="+mn-ea"/>
              </a:rPr>
              <a:t>Hama</a:t>
            </a:r>
            <a:r>
              <a:rPr lang="zh-CN" altLang="en-US" sz="1600" dirty="0">
                <a:latin typeface="+mn-ea"/>
                <a:cs typeface="+mn-cs"/>
              </a:rPr>
              <a:t>，这些</a:t>
            </a:r>
            <a:r>
              <a:rPr lang="zh-CN" altLang="zh-CN" sz="1600" dirty="0">
                <a:latin typeface="+mn-ea"/>
                <a:cs typeface="+mn-cs"/>
              </a:rPr>
              <a:t>图处理软件主要是基于</a:t>
            </a:r>
            <a:r>
              <a:rPr lang="en-US" altLang="zh-CN" sz="1600" dirty="0">
                <a:latin typeface="+mn-ea"/>
                <a:cs typeface="+mn-cs"/>
              </a:rPr>
              <a:t>BSP</a:t>
            </a:r>
            <a:r>
              <a:rPr lang="zh-CN" altLang="zh-CN" sz="1600" dirty="0">
                <a:latin typeface="+mn-ea"/>
                <a:cs typeface="+mn-cs"/>
              </a:rPr>
              <a:t>模型实现的并行图处理系统</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a:xfrm>
            <a:off x="850900" y="1352589"/>
            <a:ext cx="10674350" cy="370501"/>
          </a:xfrm>
        </p:spPr>
        <p:txBody>
          <a:bodyPr/>
          <a:lstStyle/>
          <a:p>
            <a:r>
              <a:rPr lang="en-US" altLang="zh-CN" dirty="0"/>
              <a:t>2.1.2  </a:t>
            </a:r>
            <a:r>
              <a:rPr lang="zh-CN" altLang="en-US" dirty="0"/>
              <a:t>图计算通用软件</a:t>
            </a:r>
            <a:r>
              <a:rPr lang="en-US" altLang="zh-CN" dirty="0"/>
              <a:t>BSP</a:t>
            </a:r>
            <a:endParaRPr lang="zh-CN" altLang="en-US" dirty="0"/>
          </a:p>
        </p:txBody>
      </p:sp>
      <p:pic>
        <p:nvPicPr>
          <p:cNvPr id="5" name="图片 4"/>
          <p:cNvPicPr>
            <a:picLocks noChangeAspect="1"/>
          </p:cNvPicPr>
          <p:nvPr/>
        </p:nvPicPr>
        <p:blipFill>
          <a:blip r:embed="rId3"/>
          <a:stretch>
            <a:fillRect/>
          </a:stretch>
        </p:blipFill>
        <p:spPr>
          <a:xfrm>
            <a:off x="859074" y="1980265"/>
            <a:ext cx="5145850" cy="4068000"/>
          </a:xfrm>
          <a:prstGeom prst="rect">
            <a:avLst/>
          </a:prstGeom>
        </p:spPr>
      </p:pic>
      <p:sp>
        <p:nvSpPr>
          <p:cNvPr id="6" name="矩形 5"/>
          <p:cNvSpPr/>
          <p:nvPr/>
        </p:nvSpPr>
        <p:spPr>
          <a:xfrm>
            <a:off x="6345237" y="1980265"/>
            <a:ext cx="5052776" cy="3932230"/>
          </a:xfrm>
          <a:prstGeom prst="rect">
            <a:avLst/>
          </a:prstGeom>
        </p:spPr>
        <p:txBody>
          <a:bodyPr wrap="square">
            <a:spAutoFit/>
          </a:bodyPr>
          <a:lstStyle/>
          <a:p>
            <a:pPr>
              <a:lnSpc>
                <a:spcPct val="150000"/>
              </a:lnSpc>
            </a:pPr>
            <a:r>
              <a:rPr lang="zh-CN" altLang="en-US" sz="1400" b="1" dirty="0">
                <a:latin typeface="+mn-ea"/>
              </a:rPr>
              <a:t>一次</a:t>
            </a:r>
            <a:r>
              <a:rPr lang="en-US" altLang="zh-CN" sz="1400" b="1" dirty="0">
                <a:latin typeface="+mn-ea"/>
              </a:rPr>
              <a:t>BSP(Bulk Synchronous Parallel Computing Model</a:t>
            </a:r>
            <a:r>
              <a:rPr lang="zh-CN" altLang="en-US" sz="1400" b="1" dirty="0">
                <a:latin typeface="+mn-ea"/>
              </a:rPr>
              <a:t>，又称“大同步”模型</a:t>
            </a:r>
            <a:r>
              <a:rPr lang="en-US" altLang="zh-CN" sz="1400" b="1" dirty="0">
                <a:latin typeface="+mn-ea"/>
              </a:rPr>
              <a:t>)</a:t>
            </a:r>
            <a:r>
              <a:rPr lang="zh-CN" altLang="en-US" sz="1400" dirty="0">
                <a:latin typeface="+mn-ea"/>
              </a:rPr>
              <a:t>计算过程包括一系列全局超步（所谓的超步就是计算中的一次迭代），每个超步主要有三个组件：</a:t>
            </a:r>
          </a:p>
          <a:p>
            <a:pPr marL="342900" indent="-342900">
              <a:lnSpc>
                <a:spcPct val="150000"/>
              </a:lnSpc>
              <a:buFont typeface="Wingdings" panose="05000000000000000000" pitchFamily="2" charset="2"/>
              <a:buChar char="p"/>
            </a:pPr>
            <a:r>
              <a:rPr lang="zh-CN" altLang="en-US" sz="1400" b="1" dirty="0">
                <a:latin typeface="+mn-ea"/>
              </a:rPr>
              <a:t>局部计算</a:t>
            </a:r>
            <a:r>
              <a:rPr lang="zh-CN" altLang="en-US" sz="1400" dirty="0">
                <a:latin typeface="+mn-ea"/>
              </a:rPr>
              <a:t>：每个参与的</a:t>
            </a:r>
            <a:r>
              <a:rPr lang="zh-CN" altLang="en-US" sz="1400" b="1" u="sng" dirty="0">
                <a:latin typeface="+mn-ea"/>
              </a:rPr>
              <a:t>处理器</a:t>
            </a:r>
            <a:r>
              <a:rPr lang="zh-CN" altLang="en-US" sz="1400" dirty="0">
                <a:latin typeface="+mn-ea"/>
              </a:rPr>
              <a:t>都有自身的计算任务，它们只读取存储在本地内存中的值，不同处理器的计算任务都是异步并且独立的</a:t>
            </a:r>
          </a:p>
          <a:p>
            <a:pPr marL="342900" indent="-342900">
              <a:lnSpc>
                <a:spcPct val="150000"/>
              </a:lnSpc>
              <a:buFont typeface="Wingdings" panose="05000000000000000000" pitchFamily="2" charset="2"/>
              <a:buChar char="p"/>
            </a:pPr>
            <a:r>
              <a:rPr lang="zh-CN" altLang="en-US" sz="1400" b="1" dirty="0">
                <a:latin typeface="+mn-ea"/>
              </a:rPr>
              <a:t>通讯</a:t>
            </a:r>
            <a:r>
              <a:rPr lang="zh-CN" altLang="en-US" sz="1400" dirty="0">
                <a:latin typeface="+mn-ea"/>
              </a:rPr>
              <a:t>：处理器群相互交换数据，交换的形式是，由一方发起推送</a:t>
            </a:r>
            <a:r>
              <a:rPr lang="en-US" altLang="zh-CN" sz="1400" dirty="0">
                <a:latin typeface="+mn-ea"/>
              </a:rPr>
              <a:t>(put)</a:t>
            </a:r>
            <a:r>
              <a:rPr lang="zh-CN" altLang="en-US" sz="1400" dirty="0">
                <a:latin typeface="+mn-ea"/>
              </a:rPr>
              <a:t>和获取</a:t>
            </a:r>
            <a:r>
              <a:rPr lang="en-US" altLang="zh-CN" sz="1400" dirty="0">
                <a:latin typeface="+mn-ea"/>
              </a:rPr>
              <a:t>(get)</a:t>
            </a:r>
            <a:r>
              <a:rPr lang="zh-CN" altLang="en-US" sz="1400" dirty="0">
                <a:latin typeface="+mn-ea"/>
              </a:rPr>
              <a:t>操作</a:t>
            </a:r>
            <a:endParaRPr lang="zh-CN" altLang="en-US" sz="1400" b="1" dirty="0">
              <a:latin typeface="+mn-ea"/>
            </a:endParaRPr>
          </a:p>
          <a:p>
            <a:pPr marL="342900" indent="-342900">
              <a:lnSpc>
                <a:spcPct val="150000"/>
              </a:lnSpc>
              <a:buFont typeface="Wingdings" panose="05000000000000000000" pitchFamily="2" charset="2"/>
              <a:buChar char="p"/>
            </a:pPr>
            <a:r>
              <a:rPr lang="zh-CN" altLang="en-US" sz="1400" b="1" dirty="0">
                <a:latin typeface="+mn-ea"/>
              </a:rPr>
              <a:t>栅栏同步</a:t>
            </a:r>
            <a:r>
              <a:rPr lang="en-US" altLang="zh-CN" sz="1400" dirty="0">
                <a:latin typeface="+mn-ea"/>
              </a:rPr>
              <a:t>(Barrier Synchronization)</a:t>
            </a:r>
            <a:r>
              <a:rPr lang="zh-CN" altLang="en-US" sz="1400" dirty="0">
                <a:latin typeface="+mn-ea"/>
              </a:rPr>
              <a:t>：当一个处理器遇到“路障”（或栅栏），会等到其他所有处理器完成它们的计算步骤；每一次同步也是一个超步的完成和下一个超步的开始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静态数据和流数据</a:t>
            </a:r>
          </a:p>
        </p:txBody>
      </p:sp>
      <p:sp>
        <p:nvSpPr>
          <p:cNvPr id="6" name="内容占位符 1"/>
          <p:cNvSpPr>
            <a:spLocks noGrp="1"/>
          </p:cNvSpPr>
          <p:nvPr/>
        </p:nvSpPr>
        <p:spPr bwMode="auto">
          <a:xfrm>
            <a:off x="968408" y="1889496"/>
            <a:ext cx="9629605" cy="135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500" dirty="0"/>
              <a:t>很多企业为了支持决策分析而构建的数据仓库系统，其中存放的大量历史数据就是静态数据</a:t>
            </a:r>
            <a:r>
              <a:rPr lang="zh-CN" altLang="en-US" sz="1500" dirty="0"/>
              <a:t>。</a:t>
            </a:r>
            <a:r>
              <a:rPr lang="zh-CN" altLang="zh-CN" sz="1500" dirty="0"/>
              <a:t>技术人员</a:t>
            </a:r>
            <a:r>
              <a:rPr lang="zh-CN" altLang="en-US" sz="1500" dirty="0"/>
              <a:t>可以</a:t>
            </a:r>
            <a:r>
              <a:rPr lang="zh-CN" altLang="zh-CN" sz="1500" dirty="0"/>
              <a:t>利用数据挖掘和</a:t>
            </a:r>
            <a:r>
              <a:rPr lang="en-US" altLang="zh-CN" sz="1500" dirty="0"/>
              <a:t>OLAP</a:t>
            </a:r>
            <a:r>
              <a:rPr lang="zh-CN" altLang="zh-CN" sz="1500" dirty="0"/>
              <a:t>（</a:t>
            </a:r>
            <a:r>
              <a:rPr lang="en-US" altLang="zh-CN" sz="1500" dirty="0"/>
              <a:t>On-Line Analytical Processing</a:t>
            </a:r>
            <a:r>
              <a:rPr lang="zh-CN" altLang="zh-CN" sz="1500" dirty="0"/>
              <a:t>）分析工具从静态数据中找到有价值的信息</a:t>
            </a:r>
            <a:endParaRPr lang="en-US" altLang="zh-CN" sz="1500" dirty="0"/>
          </a:p>
          <a:p>
            <a:endParaRPr lang="zh-CN" altLang="en-US" sz="2000" dirty="0"/>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834" y="2694868"/>
            <a:ext cx="6532772" cy="3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901995" y="3041583"/>
            <a:ext cx="664797" cy="2846784"/>
          </a:xfrm>
          <a:prstGeom prst="rect">
            <a:avLst/>
          </a:prstGeom>
          <a:solidFill>
            <a:schemeClr val="accent4">
              <a:lumMod val="20000"/>
              <a:lumOff val="80000"/>
            </a:schemeClr>
          </a:solidFill>
          <a:ln>
            <a:noFill/>
            <a:prstDash val="dash"/>
          </a:ln>
        </p:spPr>
        <p:txBody>
          <a:bodyPr vert="eaVert" wrap="square" rtlCol="0">
            <a:spAutoFit/>
          </a:bodyPr>
          <a:lstStyle/>
          <a:p>
            <a:pPr algn="ct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 </a:t>
            </a:r>
            <a:r>
              <a:rPr lang="zh-CN" altLang="en-US" sz="2400" b="1" kern="0" dirty="0">
                <a:latin typeface="仿宋" panose="02010609060101010101" pitchFamily="49" charset="-122"/>
                <a:ea typeface="仿宋" panose="02010609060101010101" pitchFamily="49" charset="-122"/>
                <a:cs typeface="+mn-ea"/>
                <a:sym typeface="+mn-lt"/>
              </a:rPr>
              <a:t>静  态  数  据</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2.2  Pregel </a:t>
            </a:r>
            <a:r>
              <a:rPr lang="zh-CN" altLang="en-US" dirty="0"/>
              <a:t>简介</a:t>
            </a:r>
          </a:p>
        </p:txBody>
      </p:sp>
      <p:sp>
        <p:nvSpPr>
          <p:cNvPr id="4" name="矩形 3"/>
          <p:cNvSpPr/>
          <p:nvPr/>
        </p:nvSpPr>
        <p:spPr>
          <a:xfrm>
            <a:off x="1192631" y="2155687"/>
            <a:ext cx="8942771" cy="1987852"/>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sz="1600" dirty="0">
                <a:latin typeface="+mn-ea"/>
              </a:rPr>
              <a:t>谷歌公司在</a:t>
            </a:r>
            <a:r>
              <a:rPr lang="en-US" altLang="zh-CN" sz="1600" dirty="0">
                <a:latin typeface="+mn-ea"/>
              </a:rPr>
              <a:t>2003</a:t>
            </a:r>
            <a:r>
              <a:rPr lang="zh-CN" altLang="en-US" sz="1600" dirty="0">
                <a:latin typeface="+mn-ea"/>
              </a:rPr>
              <a:t>年到</a:t>
            </a:r>
            <a:r>
              <a:rPr lang="en-US" altLang="zh-CN" sz="1600" dirty="0">
                <a:latin typeface="+mn-ea"/>
              </a:rPr>
              <a:t>2004</a:t>
            </a:r>
            <a:r>
              <a:rPr lang="zh-CN" altLang="en-US" sz="1600" dirty="0">
                <a:latin typeface="+mn-ea"/>
              </a:rPr>
              <a:t>年公布了</a:t>
            </a:r>
            <a:r>
              <a:rPr lang="en-US" altLang="zh-CN" sz="1600" dirty="0">
                <a:latin typeface="+mn-ea"/>
              </a:rPr>
              <a:t>GFS</a:t>
            </a:r>
            <a:r>
              <a:rPr lang="zh-CN" altLang="en-US" sz="1600" dirty="0">
                <a:latin typeface="+mn-ea"/>
              </a:rPr>
              <a:t>、</a:t>
            </a:r>
            <a:r>
              <a:rPr lang="en-US" altLang="zh-CN" sz="1600" dirty="0">
                <a:latin typeface="+mn-ea"/>
              </a:rPr>
              <a:t>MapReduce</a:t>
            </a:r>
            <a:r>
              <a:rPr lang="zh-CN" altLang="en-US" sz="1600" dirty="0">
                <a:latin typeface="+mn-ea"/>
              </a:rPr>
              <a:t>和</a:t>
            </a:r>
            <a:r>
              <a:rPr lang="en-US" altLang="zh-CN" sz="1600" dirty="0" err="1">
                <a:latin typeface="+mn-ea"/>
              </a:rPr>
              <a:t>BigTable</a:t>
            </a:r>
            <a:r>
              <a:rPr lang="zh-CN" altLang="en-US" sz="1600" dirty="0">
                <a:latin typeface="+mn-ea"/>
              </a:rPr>
              <a:t>，成为后来云计算和</a:t>
            </a:r>
            <a:r>
              <a:rPr lang="en-US" altLang="zh-CN" sz="1600" dirty="0">
                <a:latin typeface="+mn-ea"/>
              </a:rPr>
              <a:t>Hadoop</a:t>
            </a:r>
            <a:r>
              <a:rPr lang="zh-CN" altLang="en-US" sz="1600" dirty="0">
                <a:latin typeface="+mn-ea"/>
              </a:rPr>
              <a:t>项目的重要基石</a:t>
            </a:r>
            <a:endParaRPr lang="en-US" altLang="zh-CN" sz="1600" dirty="0">
              <a:latin typeface="+mn-ea"/>
            </a:endParaRPr>
          </a:p>
          <a:p>
            <a:pPr marL="285750" indent="-285750">
              <a:lnSpc>
                <a:spcPct val="200000"/>
              </a:lnSpc>
              <a:buFont typeface="Wingdings" panose="05000000000000000000" pitchFamily="2" charset="2"/>
              <a:buChar char="n"/>
            </a:pPr>
            <a:r>
              <a:rPr lang="zh-CN" altLang="en-US" sz="1600" dirty="0">
                <a:latin typeface="+mn-ea"/>
              </a:rPr>
              <a:t>谷歌在后</a:t>
            </a:r>
            <a:r>
              <a:rPr lang="en-US" altLang="zh-CN" sz="1600" dirty="0">
                <a:latin typeface="+mn-ea"/>
              </a:rPr>
              <a:t>Hadoop</a:t>
            </a:r>
            <a:r>
              <a:rPr lang="zh-CN" altLang="en-US" sz="1600" dirty="0">
                <a:latin typeface="+mn-ea"/>
              </a:rPr>
              <a:t>时代的新“三驾马车”</a:t>
            </a:r>
            <a:r>
              <a:rPr lang="en-US" altLang="zh-CN" sz="1600" dirty="0">
                <a:latin typeface="+mn-ea"/>
              </a:rPr>
              <a:t>——Caffeine</a:t>
            </a:r>
            <a:r>
              <a:rPr lang="zh-CN" altLang="en-US" sz="1600" dirty="0">
                <a:latin typeface="+mn-ea"/>
              </a:rPr>
              <a:t>、</a:t>
            </a:r>
            <a:r>
              <a:rPr lang="en-US" altLang="zh-CN" sz="1600" dirty="0">
                <a:latin typeface="+mn-ea"/>
              </a:rPr>
              <a:t>Dremel</a:t>
            </a:r>
            <a:r>
              <a:rPr lang="zh-CN" altLang="en-US" sz="1600" dirty="0">
                <a:latin typeface="+mn-ea"/>
              </a:rPr>
              <a:t>和</a:t>
            </a:r>
            <a:r>
              <a:rPr lang="en-US" altLang="zh-CN" sz="1600" dirty="0">
                <a:latin typeface="+mn-ea"/>
              </a:rPr>
              <a:t>Pregel</a:t>
            </a:r>
            <a:r>
              <a:rPr lang="zh-CN" altLang="en-US" sz="1600" dirty="0">
                <a:latin typeface="+mn-ea"/>
              </a:rPr>
              <a:t>，再一次影响大数据技术的发展潮流</a:t>
            </a:r>
            <a:endParaRPr lang="en-US" altLang="zh-CN"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2.2  Pregel </a:t>
            </a:r>
            <a:r>
              <a:rPr lang="zh-CN" altLang="en-US" dirty="0"/>
              <a:t>简介</a:t>
            </a:r>
          </a:p>
        </p:txBody>
      </p:sp>
      <p:sp>
        <p:nvSpPr>
          <p:cNvPr id="4" name="矩形 3"/>
          <p:cNvSpPr/>
          <p:nvPr/>
        </p:nvSpPr>
        <p:spPr>
          <a:xfrm>
            <a:off x="1179415" y="2010752"/>
            <a:ext cx="8755995" cy="1987852"/>
          </a:xfrm>
          <a:prstGeom prst="rect">
            <a:avLst/>
          </a:prstGeom>
        </p:spPr>
        <p:txBody>
          <a:bodyPr wrap="square">
            <a:spAutoFit/>
          </a:bodyPr>
          <a:lstStyle/>
          <a:p>
            <a:pPr marL="285750" indent="-285750">
              <a:lnSpc>
                <a:spcPct val="200000"/>
              </a:lnSpc>
              <a:buFont typeface="Wingdings" panose="05000000000000000000" pitchFamily="2" charset="2"/>
              <a:buChar char="n"/>
            </a:pPr>
            <a:r>
              <a:rPr lang="en-US" altLang="zh-CN" sz="1600" dirty="0">
                <a:latin typeface="+mn-ea"/>
              </a:rPr>
              <a:t>Pregel</a:t>
            </a:r>
            <a:r>
              <a:rPr lang="zh-CN" altLang="en-US" sz="1600" dirty="0">
                <a:latin typeface="+mn-ea"/>
              </a:rPr>
              <a:t>是一种基于</a:t>
            </a:r>
            <a:r>
              <a:rPr lang="en-US" altLang="zh-CN" sz="1600" dirty="0">
                <a:latin typeface="+mn-ea"/>
              </a:rPr>
              <a:t>BSP</a:t>
            </a:r>
            <a:r>
              <a:rPr lang="zh-CN" altLang="en-US" sz="1600" dirty="0">
                <a:latin typeface="+mn-ea"/>
              </a:rPr>
              <a:t>模型实现的并行图处理系统</a:t>
            </a:r>
          </a:p>
          <a:p>
            <a:pPr marL="285750" indent="-285750">
              <a:lnSpc>
                <a:spcPct val="200000"/>
              </a:lnSpc>
              <a:buFont typeface="Wingdings" panose="05000000000000000000" pitchFamily="2" charset="2"/>
              <a:buChar char="n"/>
            </a:pPr>
            <a:r>
              <a:rPr lang="zh-CN" altLang="en-US" sz="1600" dirty="0">
                <a:latin typeface="+mn-ea"/>
              </a:rPr>
              <a:t>为了解决大型图的分布式计算问题，</a:t>
            </a:r>
            <a:r>
              <a:rPr lang="en-US" altLang="zh-CN" sz="1600" dirty="0">
                <a:latin typeface="+mn-ea"/>
              </a:rPr>
              <a:t>Pregel</a:t>
            </a:r>
            <a:r>
              <a:rPr lang="zh-CN" altLang="en-US" sz="1600" dirty="0">
                <a:latin typeface="+mn-ea"/>
              </a:rPr>
              <a:t>搭建了一套可扩展的、有容错机制的平台，该平台提供了一套非常灵活的</a:t>
            </a:r>
            <a:r>
              <a:rPr lang="en-US" altLang="zh-CN" sz="1600" dirty="0">
                <a:latin typeface="+mn-ea"/>
              </a:rPr>
              <a:t>API</a:t>
            </a:r>
            <a:r>
              <a:rPr lang="zh-CN" altLang="en-US" sz="1600" dirty="0">
                <a:latin typeface="+mn-ea"/>
              </a:rPr>
              <a:t>，可以描述各种各样的图计算</a:t>
            </a:r>
          </a:p>
          <a:p>
            <a:pPr marL="285750" indent="-285750">
              <a:lnSpc>
                <a:spcPct val="200000"/>
              </a:lnSpc>
              <a:buFont typeface="Wingdings" panose="05000000000000000000" pitchFamily="2" charset="2"/>
              <a:buChar char="n"/>
            </a:pPr>
            <a:r>
              <a:rPr lang="en-US" altLang="zh-CN" sz="1600" dirty="0">
                <a:latin typeface="+mn-ea"/>
              </a:rPr>
              <a:t>Pregel</a:t>
            </a:r>
            <a:r>
              <a:rPr lang="zh-CN" altLang="en-US" sz="1600" dirty="0">
                <a:latin typeface="+mn-ea"/>
              </a:rPr>
              <a:t>作为分布式图计算的计算框架，主要用于图遍历、最短路径、</a:t>
            </a:r>
            <a:r>
              <a:rPr lang="en-US" altLang="zh-CN" sz="1600" dirty="0">
                <a:latin typeface="+mn-ea"/>
              </a:rPr>
              <a:t>PageRank</a:t>
            </a:r>
            <a:r>
              <a:rPr lang="zh-CN" altLang="en-US" sz="1600" dirty="0">
                <a:latin typeface="+mn-ea"/>
              </a:rPr>
              <a:t>计算等等</a:t>
            </a:r>
          </a:p>
        </p:txBody>
      </p:sp>
      <p:pic>
        <p:nvPicPr>
          <p:cNvPr id="13" name="图片 12"/>
          <p:cNvPicPr>
            <a:picLocks noChangeAspect="1"/>
          </p:cNvPicPr>
          <p:nvPr/>
        </p:nvPicPr>
        <p:blipFill rotWithShape="1">
          <a:blip r:embed="rId3"/>
          <a:srcRect t="50000" b="15553"/>
          <a:stretch>
            <a:fillRect/>
          </a:stretch>
        </p:blipFill>
        <p:spPr>
          <a:xfrm>
            <a:off x="2889718" y="4334722"/>
            <a:ext cx="6076950" cy="1571625"/>
          </a:xfrm>
          <a:prstGeom prst="rect">
            <a:avLst/>
          </a:prstGeom>
        </p:spPr>
      </p:pic>
    </p:spTree>
    <p:extLst>
      <p:ext uri="{BB962C8B-B14F-4D97-AF65-F5344CB8AC3E}">
        <p14:creationId xmlns:p14="http://schemas.microsoft.com/office/powerpoint/2010/main" val="27871762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5" name="图片 4"/>
          <p:cNvPicPr>
            <a:picLocks noChangeAspect="1"/>
          </p:cNvPicPr>
          <p:nvPr/>
        </p:nvPicPr>
        <p:blipFill>
          <a:blip r:embed="rId3"/>
          <a:stretch>
            <a:fillRect/>
          </a:stretch>
        </p:blipFill>
        <p:spPr>
          <a:xfrm>
            <a:off x="1181519" y="2155687"/>
            <a:ext cx="5763792" cy="3744000"/>
          </a:xfrm>
          <a:prstGeom prst="rect">
            <a:avLst/>
          </a:prstGeom>
        </p:spPr>
      </p:pic>
      <p:sp>
        <p:nvSpPr>
          <p:cNvPr id="7" name="矩形 6"/>
          <p:cNvSpPr/>
          <p:nvPr/>
        </p:nvSpPr>
        <p:spPr>
          <a:xfrm>
            <a:off x="7145336" y="2526841"/>
            <a:ext cx="3627439" cy="337284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600" dirty="0">
                <a:latin typeface="+mn-ea"/>
              </a:rPr>
              <a:t>Pregel</a:t>
            </a:r>
            <a:r>
              <a:rPr lang="zh-CN" altLang="en-US" sz="1600" dirty="0">
                <a:latin typeface="+mn-ea"/>
              </a:rPr>
              <a:t>计算模型以有向图作为输入</a:t>
            </a:r>
            <a:endParaRPr lang="en-US" altLang="zh-CN" sz="1600" dirty="0">
              <a:latin typeface="+mn-ea"/>
            </a:endParaRPr>
          </a:p>
          <a:p>
            <a:pPr marL="285750" indent="-285750">
              <a:lnSpc>
                <a:spcPct val="150000"/>
              </a:lnSpc>
              <a:buFont typeface="Wingdings" panose="05000000000000000000" pitchFamily="2" charset="2"/>
              <a:buChar char="Ø"/>
            </a:pPr>
            <a:r>
              <a:rPr lang="zh-CN" altLang="en-US" sz="1600" dirty="0">
                <a:latin typeface="+mn-ea"/>
              </a:rPr>
              <a:t>有向图的每个顶点都有一个</a:t>
            </a:r>
            <a:r>
              <a:rPr lang="en-US" altLang="zh-CN" sz="1600" dirty="0">
                <a:latin typeface="+mn-ea"/>
              </a:rPr>
              <a:t>String</a:t>
            </a:r>
            <a:r>
              <a:rPr lang="zh-CN" altLang="en-US" sz="1600" dirty="0">
                <a:latin typeface="+mn-ea"/>
              </a:rPr>
              <a:t>类型的顶点</a:t>
            </a:r>
            <a:r>
              <a:rPr lang="en-US" altLang="zh-CN" sz="1600" dirty="0">
                <a:latin typeface="+mn-ea"/>
              </a:rPr>
              <a:t>ID</a:t>
            </a:r>
          </a:p>
          <a:p>
            <a:pPr marL="285750" indent="-285750">
              <a:lnSpc>
                <a:spcPct val="150000"/>
              </a:lnSpc>
              <a:buFont typeface="Wingdings" panose="05000000000000000000" pitchFamily="2" charset="2"/>
              <a:buChar char="Ø"/>
            </a:pPr>
            <a:r>
              <a:rPr lang="zh-CN" altLang="en-US" sz="1600" dirty="0">
                <a:latin typeface="+mn-ea"/>
              </a:rPr>
              <a:t>每个顶点都有一个可修改的用户自定义值与之关联</a:t>
            </a:r>
            <a:endParaRPr lang="en-US" altLang="zh-CN" sz="1600" dirty="0">
              <a:latin typeface="+mn-ea"/>
            </a:endParaRPr>
          </a:p>
          <a:p>
            <a:pPr marL="285750" indent="-285750">
              <a:lnSpc>
                <a:spcPct val="150000"/>
              </a:lnSpc>
              <a:buFont typeface="Wingdings" panose="05000000000000000000" pitchFamily="2" charset="2"/>
              <a:buChar char="Ø"/>
            </a:pPr>
            <a:r>
              <a:rPr lang="zh-CN" altLang="en-US" sz="1600" dirty="0">
                <a:latin typeface="+mn-ea"/>
              </a:rPr>
              <a:t>每条有向边都和其源顶点关联，并记录了其目标顶点</a:t>
            </a:r>
            <a:r>
              <a:rPr lang="en-US" altLang="zh-CN" sz="1600" dirty="0">
                <a:latin typeface="+mn-ea"/>
              </a:rPr>
              <a:t>ID</a:t>
            </a:r>
          </a:p>
          <a:p>
            <a:pPr marL="285750" indent="-285750">
              <a:lnSpc>
                <a:spcPct val="150000"/>
              </a:lnSpc>
              <a:buFont typeface="Wingdings" panose="05000000000000000000" pitchFamily="2" charset="2"/>
              <a:buChar char="Ø"/>
            </a:pPr>
            <a:r>
              <a:rPr lang="zh-CN" altLang="en-US" sz="1600" dirty="0">
                <a:latin typeface="+mn-ea"/>
              </a:rPr>
              <a:t>边上有一个可修改的用户自定义值与之关联</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6" name="图片 5"/>
          <p:cNvPicPr>
            <a:picLocks noChangeAspect="1"/>
          </p:cNvPicPr>
          <p:nvPr/>
        </p:nvPicPr>
        <p:blipFill>
          <a:blip r:embed="rId3"/>
          <a:stretch>
            <a:fillRect/>
          </a:stretch>
        </p:blipFill>
        <p:spPr>
          <a:xfrm>
            <a:off x="1784062" y="3246119"/>
            <a:ext cx="8096250" cy="3028950"/>
          </a:xfrm>
          <a:prstGeom prst="rect">
            <a:avLst/>
          </a:prstGeom>
        </p:spPr>
      </p:pic>
      <p:sp>
        <p:nvSpPr>
          <p:cNvPr id="4" name="矩形 3"/>
          <p:cNvSpPr/>
          <p:nvPr/>
        </p:nvSpPr>
        <p:spPr>
          <a:xfrm>
            <a:off x="1286685" y="1881949"/>
            <a:ext cx="8661004" cy="115685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mn-ea"/>
              </a:rPr>
              <a:t>在每个超步</a:t>
            </a:r>
            <a:r>
              <a:rPr lang="en-US" altLang="zh-CN" sz="1600" i="1" dirty="0">
                <a:latin typeface="+mn-ea"/>
              </a:rPr>
              <a:t>S</a:t>
            </a:r>
            <a:r>
              <a:rPr lang="zh-CN" altLang="en-US" sz="1600" dirty="0">
                <a:latin typeface="+mn-ea"/>
              </a:rPr>
              <a:t>中，图中的所有顶点都会并行执行相同的用户自定义函数</a:t>
            </a:r>
            <a:endParaRPr lang="en-US" altLang="zh-CN" sz="1600" dirty="0">
              <a:latin typeface="+mn-ea"/>
            </a:endParaRPr>
          </a:p>
          <a:p>
            <a:pPr marL="285750" indent="-285750">
              <a:lnSpc>
                <a:spcPct val="150000"/>
              </a:lnSpc>
              <a:buFont typeface="Wingdings" panose="05000000000000000000" pitchFamily="2" charset="2"/>
              <a:buChar char="p"/>
            </a:pPr>
            <a:r>
              <a:rPr lang="zh-CN" altLang="en-US" sz="1600" dirty="0">
                <a:latin typeface="+mn-ea"/>
              </a:rPr>
              <a:t>每个顶点可以接收前一个超步</a:t>
            </a:r>
            <a:r>
              <a:rPr lang="en-US" altLang="zh-CN" sz="1600" dirty="0">
                <a:latin typeface="+mn-ea"/>
              </a:rPr>
              <a:t>(</a:t>
            </a:r>
            <a:r>
              <a:rPr lang="en-US" altLang="zh-CN" sz="1600" i="1" dirty="0">
                <a:latin typeface="+mn-ea"/>
              </a:rPr>
              <a:t>S</a:t>
            </a:r>
            <a:r>
              <a:rPr lang="en-US" altLang="zh-CN" sz="1600" dirty="0">
                <a:latin typeface="+mn-ea"/>
              </a:rPr>
              <a:t>-1)</a:t>
            </a:r>
            <a:r>
              <a:rPr lang="zh-CN" altLang="en-US" sz="1600" dirty="0">
                <a:latin typeface="+mn-ea"/>
              </a:rPr>
              <a:t>中发送给它的消息，修改其自身及其出射边的状态，并发送消息给其他顶点，甚至是修改整个图的拓扑结构</a:t>
            </a:r>
            <a:endParaRPr lang="en-US" altLang="zh-CN"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  Pregel </a:t>
            </a:r>
            <a:r>
              <a:rPr lang="zh-CN" altLang="en-US" dirty="0"/>
              <a:t>图计算模型</a:t>
            </a:r>
          </a:p>
        </p:txBody>
      </p:sp>
      <p:pic>
        <p:nvPicPr>
          <p:cNvPr id="6" name="图片 5"/>
          <p:cNvPicPr>
            <a:picLocks noChangeAspect="1"/>
          </p:cNvPicPr>
          <p:nvPr/>
        </p:nvPicPr>
        <p:blipFill>
          <a:blip r:embed="rId3"/>
          <a:stretch>
            <a:fillRect/>
          </a:stretch>
        </p:blipFill>
        <p:spPr>
          <a:xfrm>
            <a:off x="2047875" y="3101741"/>
            <a:ext cx="8096250" cy="3028950"/>
          </a:xfrm>
          <a:prstGeom prst="rect">
            <a:avLst/>
          </a:prstGeom>
        </p:spPr>
      </p:pic>
      <p:sp>
        <p:nvSpPr>
          <p:cNvPr id="4" name="矩形 3"/>
          <p:cNvSpPr/>
          <p:nvPr/>
        </p:nvSpPr>
        <p:spPr>
          <a:xfrm>
            <a:off x="1286685" y="2068181"/>
            <a:ext cx="9041222" cy="787523"/>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mn-ea"/>
              </a:rPr>
              <a:t>在这种计算模式中，“边”并不是核心对象，边上不会运行相应计算，只有顶点才会执行用户自定义函数进行相应计算</a:t>
            </a:r>
          </a:p>
        </p:txBody>
      </p:sp>
    </p:spTree>
    <p:extLst>
      <p:ext uri="{BB962C8B-B14F-4D97-AF65-F5344CB8AC3E}">
        <p14:creationId xmlns:p14="http://schemas.microsoft.com/office/powerpoint/2010/main" val="13401955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2150713" y="2962791"/>
            <a:ext cx="7890567" cy="2952000"/>
          </a:xfrm>
          <a:prstGeom prst="rect">
            <a:avLst/>
          </a:prstGeom>
        </p:spPr>
      </p:pic>
      <p:sp>
        <p:nvSpPr>
          <p:cNvPr id="9" name="矩形 8"/>
          <p:cNvSpPr/>
          <p:nvPr/>
        </p:nvSpPr>
        <p:spPr>
          <a:xfrm>
            <a:off x="1059937" y="1882839"/>
            <a:ext cx="10072121" cy="786882"/>
          </a:xfrm>
          <a:prstGeom prst="rect">
            <a:avLst/>
          </a:prstGeom>
        </p:spPr>
        <p:txBody>
          <a:bodyPr wrap="square">
            <a:spAutoFit/>
          </a:bodyPr>
          <a:lstStyle/>
          <a:p>
            <a:pPr marL="342900" indent="-342900">
              <a:lnSpc>
                <a:spcPct val="150000"/>
              </a:lnSpc>
              <a:buFont typeface="+mj-lt"/>
              <a:buAutoNum type="arabicPeriod"/>
            </a:pPr>
            <a:r>
              <a:rPr lang="en-US" altLang="zh-CN" sz="1600" dirty="0"/>
              <a:t>Pregel</a:t>
            </a:r>
            <a:r>
              <a:rPr lang="zh-CN" altLang="en-US" sz="1600" dirty="0"/>
              <a:t>的计算过程是由一系列被称为“超步”的迭代组成的</a:t>
            </a:r>
            <a:r>
              <a:rPr lang="en-US" altLang="zh-CN" sz="1600" dirty="0"/>
              <a:t> </a:t>
            </a:r>
            <a:r>
              <a:rPr lang="zh-CN" altLang="en-US" sz="1600" dirty="0"/>
              <a:t>，在每个超步中，每个顶点上面都会并行执行用户自定义的函数，该函数描述了一个顶点</a:t>
            </a:r>
            <a:r>
              <a:rPr lang="en-US" altLang="zh-CN" sz="1600" i="1" dirty="0"/>
              <a:t>V</a:t>
            </a:r>
            <a:r>
              <a:rPr lang="zh-CN" altLang="en-US" sz="1600" dirty="0"/>
              <a:t>在一个超步</a:t>
            </a:r>
            <a:r>
              <a:rPr lang="en-US" altLang="zh-CN" sz="1600" i="1" dirty="0"/>
              <a:t>S</a:t>
            </a:r>
            <a:r>
              <a:rPr lang="zh-CN" altLang="en-US" sz="1600" dirty="0"/>
              <a:t>中需要执行的操作</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2371378" y="3359890"/>
            <a:ext cx="7890567" cy="2952000"/>
          </a:xfrm>
          <a:prstGeom prst="rect">
            <a:avLst/>
          </a:prstGeom>
        </p:spPr>
      </p:pic>
      <p:sp>
        <p:nvSpPr>
          <p:cNvPr id="9" name="矩形 8"/>
          <p:cNvSpPr/>
          <p:nvPr/>
        </p:nvSpPr>
        <p:spPr>
          <a:xfrm>
            <a:off x="1152014" y="1939155"/>
            <a:ext cx="10072121" cy="1156214"/>
          </a:xfrm>
          <a:prstGeom prst="rect">
            <a:avLst/>
          </a:prstGeom>
        </p:spPr>
        <p:txBody>
          <a:bodyPr wrap="square">
            <a:spAutoFit/>
          </a:bodyPr>
          <a:lstStyle/>
          <a:p>
            <a:pPr marL="342900" indent="-342900">
              <a:lnSpc>
                <a:spcPct val="150000"/>
              </a:lnSpc>
              <a:buFont typeface="+mj-lt"/>
              <a:buAutoNum type="arabicPeriod" startAt="2"/>
            </a:pPr>
            <a:r>
              <a:rPr lang="zh-CN" altLang="en-US" sz="1600" dirty="0"/>
              <a:t>该函数可以读取前一个超步</a:t>
            </a:r>
            <a:r>
              <a:rPr lang="en-US" altLang="zh-CN" sz="1600" dirty="0"/>
              <a:t>(</a:t>
            </a:r>
            <a:r>
              <a:rPr lang="en-US" altLang="zh-CN" sz="1600" i="1" dirty="0"/>
              <a:t>S</a:t>
            </a:r>
            <a:r>
              <a:rPr lang="en-US" altLang="zh-CN" sz="1600" dirty="0"/>
              <a:t>-1)</a:t>
            </a:r>
            <a:r>
              <a:rPr lang="zh-CN" altLang="en-US" sz="1600" dirty="0"/>
              <a:t>中其他顶点发送给顶点</a:t>
            </a:r>
            <a:r>
              <a:rPr lang="en-US" altLang="zh-CN" sz="1600" i="1" dirty="0"/>
              <a:t>V</a:t>
            </a:r>
            <a:r>
              <a:rPr lang="zh-CN" altLang="en-US" sz="1600" dirty="0"/>
              <a:t>的消息，执行相应计算后，修改顶点</a:t>
            </a:r>
            <a:r>
              <a:rPr lang="en-US" altLang="zh-CN" sz="1600" i="1" dirty="0"/>
              <a:t>V</a:t>
            </a:r>
            <a:r>
              <a:rPr lang="zh-CN" altLang="en-US" sz="1600" dirty="0"/>
              <a:t>及其出射边的状态，然后沿着顶点</a:t>
            </a:r>
            <a:r>
              <a:rPr lang="en-US" altLang="zh-CN" sz="1600" i="1" dirty="0"/>
              <a:t>V</a:t>
            </a:r>
            <a:r>
              <a:rPr lang="zh-CN" altLang="en-US" sz="1600" dirty="0"/>
              <a:t>的出射边发送消息给其他顶点，而且，一个消息可能经过多条边的传递后被发送到任意已知</a:t>
            </a:r>
            <a:r>
              <a:rPr lang="en-US" altLang="zh-CN" sz="1600" dirty="0"/>
              <a:t>ID</a:t>
            </a:r>
            <a:r>
              <a:rPr lang="zh-CN" altLang="en-US" sz="1600" dirty="0"/>
              <a:t>的目标顶点上去</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2.3.1 Pregel </a:t>
            </a:r>
            <a:r>
              <a:rPr lang="zh-CN" altLang="en-US" dirty="0"/>
              <a:t>图计算过程</a:t>
            </a:r>
          </a:p>
        </p:txBody>
      </p:sp>
      <p:pic>
        <p:nvPicPr>
          <p:cNvPr id="8" name="图片 7"/>
          <p:cNvPicPr>
            <a:picLocks noChangeAspect="1"/>
          </p:cNvPicPr>
          <p:nvPr/>
        </p:nvPicPr>
        <p:blipFill rotWithShape="1">
          <a:blip r:embed="rId3"/>
          <a:srcRect/>
          <a:stretch>
            <a:fillRect/>
          </a:stretch>
        </p:blipFill>
        <p:spPr>
          <a:xfrm>
            <a:off x="2242791" y="3054770"/>
            <a:ext cx="7890567" cy="2952000"/>
          </a:xfrm>
          <a:prstGeom prst="rect">
            <a:avLst/>
          </a:prstGeom>
        </p:spPr>
      </p:pic>
      <p:sp>
        <p:nvSpPr>
          <p:cNvPr id="9" name="矩形 8"/>
          <p:cNvSpPr/>
          <p:nvPr/>
        </p:nvSpPr>
        <p:spPr>
          <a:xfrm>
            <a:off x="1059939" y="1971261"/>
            <a:ext cx="9316095" cy="786882"/>
          </a:xfrm>
          <a:prstGeom prst="rect">
            <a:avLst/>
          </a:prstGeom>
        </p:spPr>
        <p:txBody>
          <a:bodyPr wrap="square">
            <a:spAutoFit/>
          </a:bodyPr>
          <a:lstStyle/>
          <a:p>
            <a:pPr marL="342900" indent="-342900">
              <a:lnSpc>
                <a:spcPct val="150000"/>
              </a:lnSpc>
              <a:buFont typeface="+mj-lt"/>
              <a:buAutoNum type="arabicPeriod" startAt="3"/>
            </a:pPr>
            <a:r>
              <a:rPr lang="zh-CN" altLang="en-US" sz="1600" dirty="0"/>
              <a:t>这些消息将会在下一个超步</a:t>
            </a:r>
            <a:r>
              <a:rPr lang="en-US" altLang="zh-CN" sz="1600" dirty="0"/>
              <a:t>(</a:t>
            </a:r>
            <a:r>
              <a:rPr lang="en-US" altLang="zh-CN" sz="1600" i="1" dirty="0"/>
              <a:t>S</a:t>
            </a:r>
            <a:r>
              <a:rPr lang="en-US" altLang="zh-CN" sz="1600" dirty="0"/>
              <a:t>+1)</a:t>
            </a:r>
            <a:r>
              <a:rPr lang="zh-CN" altLang="en-US" sz="1600" dirty="0"/>
              <a:t>中被目标顶点接收，然后象上述过程一样开始下一个超步</a:t>
            </a:r>
            <a:r>
              <a:rPr lang="en-US" altLang="zh-CN" sz="1600" dirty="0"/>
              <a:t>(</a:t>
            </a:r>
            <a:r>
              <a:rPr lang="en-US" altLang="zh-CN" sz="1600" i="1" dirty="0"/>
              <a:t>S</a:t>
            </a:r>
            <a:r>
              <a:rPr lang="en-US" altLang="zh-CN" sz="1600" dirty="0"/>
              <a:t>+1)</a:t>
            </a:r>
            <a:r>
              <a:rPr lang="zh-CN" altLang="en-US" sz="1600" dirty="0"/>
              <a:t>的迭代过程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1/4</a:t>
            </a:r>
            <a:r>
              <a:rPr lang="zh-CN" altLang="en-US" dirty="0"/>
              <a:t>）</a:t>
            </a:r>
          </a:p>
        </p:txBody>
      </p:sp>
      <p:pic>
        <p:nvPicPr>
          <p:cNvPr id="5" name="图片 4"/>
          <p:cNvPicPr>
            <a:picLocks noChangeAspect="1"/>
          </p:cNvPicPr>
          <p:nvPr/>
        </p:nvPicPr>
        <p:blipFill>
          <a:blip r:embed="rId3"/>
          <a:stretch>
            <a:fillRect/>
          </a:stretch>
        </p:blipFill>
        <p:spPr>
          <a:xfrm>
            <a:off x="1200076" y="2385304"/>
            <a:ext cx="9791847" cy="32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2/4</a:t>
            </a:r>
            <a:r>
              <a:rPr lang="zh-CN" altLang="en-US" dirty="0"/>
              <a:t>）</a:t>
            </a:r>
          </a:p>
        </p:txBody>
      </p:sp>
      <p:pic>
        <p:nvPicPr>
          <p:cNvPr id="5" name="图片 4"/>
          <p:cNvPicPr>
            <a:picLocks noChangeAspect="1"/>
          </p:cNvPicPr>
          <p:nvPr/>
        </p:nvPicPr>
        <p:blipFill>
          <a:blip r:embed="rId3"/>
          <a:stretch>
            <a:fillRect/>
          </a:stretch>
        </p:blipFill>
        <p:spPr>
          <a:xfrm>
            <a:off x="1011210" y="2313867"/>
            <a:ext cx="9608753" cy="32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静态数据和流数据</a:t>
            </a:r>
          </a:p>
        </p:txBody>
      </p:sp>
      <p:pic>
        <p:nvPicPr>
          <p:cNvPr id="7" name="图片 6"/>
          <p:cNvPicPr>
            <a:picLocks noChangeAspect="1"/>
          </p:cNvPicPr>
          <p:nvPr/>
        </p:nvPicPr>
        <p:blipFill>
          <a:blip r:embed="rId3"/>
          <a:stretch>
            <a:fillRect/>
          </a:stretch>
        </p:blipFill>
        <p:spPr>
          <a:xfrm>
            <a:off x="1297028" y="3098897"/>
            <a:ext cx="5504000" cy="3096000"/>
          </a:xfrm>
          <a:prstGeom prst="rect">
            <a:avLst/>
          </a:prstGeom>
        </p:spPr>
      </p:pic>
      <p:sp>
        <p:nvSpPr>
          <p:cNvPr id="9" name="矩形 8"/>
          <p:cNvSpPr/>
          <p:nvPr/>
        </p:nvSpPr>
        <p:spPr>
          <a:xfrm>
            <a:off x="850900" y="1834297"/>
            <a:ext cx="9174732" cy="1077218"/>
          </a:xfrm>
          <a:prstGeom prst="rect">
            <a:avLst/>
          </a:prstGeom>
        </p:spPr>
        <p:txBody>
          <a:bodyPr wrap="square">
            <a:spAutoFit/>
          </a:bodyPr>
          <a:lstStyle/>
          <a:p>
            <a:pPr marL="285750" indent="-285750">
              <a:buFont typeface="Wingdings" panose="05000000000000000000" pitchFamily="2" charset="2"/>
              <a:buChar char="p"/>
            </a:pPr>
            <a:r>
              <a:rPr lang="zh-CN" altLang="zh-CN" sz="1600" dirty="0"/>
              <a:t>近年来，在</a:t>
            </a:r>
            <a:r>
              <a:rPr lang="en-US" altLang="zh-CN" sz="1600" dirty="0"/>
              <a:t>Web</a:t>
            </a:r>
            <a:r>
              <a:rPr lang="zh-CN" altLang="zh-CN" sz="1600" dirty="0"/>
              <a:t>应用、网络监控、传感监测等领域，兴起了一种新的数据密集型应用</a:t>
            </a:r>
            <a:r>
              <a:rPr lang="en-US" altLang="zh-CN" sz="1600" dirty="0"/>
              <a:t>——</a:t>
            </a:r>
            <a:r>
              <a:rPr lang="zh-CN" altLang="zh-CN" sz="1600" dirty="0"/>
              <a:t>流数据，即数据以大量、快速、时变的流形式持续到达</a:t>
            </a:r>
            <a:endParaRPr lang="en-US" altLang="zh-CN" sz="1600"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zh-CN" altLang="en-US" sz="1600" dirty="0"/>
              <a:t>如：</a:t>
            </a:r>
            <a:r>
              <a:rPr lang="en-US" altLang="zh-CN" sz="1600" dirty="0"/>
              <a:t>PM2.5</a:t>
            </a:r>
            <a:r>
              <a:rPr lang="zh-CN" altLang="en-US" sz="1600" dirty="0"/>
              <a:t>检测、电子商务网站用户点击流</a:t>
            </a:r>
            <a:endParaRPr lang="en-US" altLang="zh-CN" sz="1600" dirty="0"/>
          </a:p>
        </p:txBody>
      </p:sp>
      <p:sp>
        <p:nvSpPr>
          <p:cNvPr id="10" name="矩形 9"/>
          <p:cNvSpPr/>
          <p:nvPr/>
        </p:nvSpPr>
        <p:spPr>
          <a:xfrm>
            <a:off x="7022919" y="3323412"/>
            <a:ext cx="4136572" cy="2682850"/>
          </a:xfrm>
          <a:prstGeom prst="rect">
            <a:avLst/>
          </a:prstGeom>
        </p:spPr>
        <p:txBody>
          <a:bodyPr wrap="square">
            <a:spAutoFit/>
          </a:bodyPr>
          <a:lstStyle/>
          <a:p>
            <a:pPr>
              <a:lnSpc>
                <a:spcPct val="150000"/>
              </a:lnSpc>
            </a:pPr>
            <a:r>
              <a:rPr lang="en-US" altLang="zh-CN" sz="1600" b="1" dirty="0"/>
              <a:t>       </a:t>
            </a:r>
            <a:endParaRPr lang="zh-CN" altLang="zh-CN" sz="1600" b="1" dirty="0"/>
          </a:p>
          <a:p>
            <a:pPr marL="742950" lvl="1" indent="-285750">
              <a:lnSpc>
                <a:spcPct val="150000"/>
              </a:lnSpc>
              <a:buFont typeface="Wingdings" panose="05000000000000000000" pitchFamily="2" charset="2"/>
              <a:buChar char="u"/>
            </a:pPr>
            <a:r>
              <a:rPr lang="zh-CN" altLang="zh-CN" sz="1400" dirty="0"/>
              <a:t>数据快速持续到达，也许是无穷无尽的</a:t>
            </a:r>
          </a:p>
          <a:p>
            <a:pPr marL="742950" lvl="1" indent="-285750">
              <a:lnSpc>
                <a:spcPct val="150000"/>
              </a:lnSpc>
              <a:buFont typeface="Wingdings" panose="05000000000000000000" pitchFamily="2" charset="2"/>
              <a:buChar char="u"/>
            </a:pPr>
            <a:r>
              <a:rPr lang="zh-CN" altLang="zh-CN" sz="1400" dirty="0"/>
              <a:t>数据量大，但是不十分关注存储，一旦经过处理，要么被丢弃，要么被归档存储</a:t>
            </a:r>
          </a:p>
          <a:p>
            <a:pPr marL="742950" lvl="1" indent="-285750">
              <a:lnSpc>
                <a:spcPct val="150000"/>
              </a:lnSpc>
              <a:buFont typeface="Wingdings" panose="05000000000000000000" pitchFamily="2" charset="2"/>
              <a:buChar char="u"/>
            </a:pPr>
            <a:r>
              <a:rPr lang="zh-CN" altLang="zh-CN" sz="1400" dirty="0"/>
              <a:t>注重数据整体价值，不过分关注个别数据</a:t>
            </a:r>
          </a:p>
          <a:p>
            <a:pPr marL="742950" lvl="1" indent="-285750">
              <a:lnSpc>
                <a:spcPct val="150000"/>
              </a:lnSpc>
              <a:buFont typeface="Wingdings" panose="05000000000000000000" pitchFamily="2" charset="2"/>
              <a:buChar char="u"/>
            </a:pPr>
            <a:r>
              <a:rPr lang="zh-CN" altLang="zh-CN" sz="1400" dirty="0"/>
              <a:t>数据顺序颠倒，或者不完整，系统无法控制将要处理的新到达的数据元素的顺序</a:t>
            </a:r>
            <a:endParaRPr lang="en-US" altLang="zh-CN" sz="1400" dirty="0"/>
          </a:p>
          <a:p>
            <a:pPr marL="742950" lvl="1" indent="-285750">
              <a:lnSpc>
                <a:spcPct val="150000"/>
              </a:lnSpc>
              <a:buFont typeface="Wingdings" panose="05000000000000000000" pitchFamily="2" charset="2"/>
              <a:buChar char="u"/>
            </a:pPr>
            <a:r>
              <a:rPr lang="en-US" altLang="zh-CN" sz="1400" dirty="0"/>
              <a:t>….</a:t>
            </a:r>
            <a:endParaRPr lang="zh-CN" altLang="zh-CN" sz="1400" dirty="0"/>
          </a:p>
        </p:txBody>
      </p:sp>
      <p:sp>
        <p:nvSpPr>
          <p:cNvPr id="11" name="矩形 10"/>
          <p:cNvSpPr/>
          <p:nvPr/>
        </p:nvSpPr>
        <p:spPr>
          <a:xfrm>
            <a:off x="7575082" y="3098897"/>
            <a:ext cx="3426594" cy="369332"/>
          </a:xfrm>
          <a:prstGeom prst="rect">
            <a:avLst/>
          </a:prstGeom>
          <a:solidFill>
            <a:schemeClr val="accent3">
              <a:lumMod val="75000"/>
            </a:schemeClr>
          </a:solidFill>
        </p:spPr>
        <p:txBody>
          <a:bodyPr wrap="square">
            <a:spAutoFit/>
          </a:bodyPr>
          <a:lstStyle/>
          <a:p>
            <a:r>
              <a:rPr lang="en-US" altLang="zh-CN" b="1" dirty="0">
                <a:solidFill>
                  <a:schemeClr val="bg1"/>
                </a:solidFill>
              </a:rPr>
              <a:t>            </a:t>
            </a:r>
            <a:r>
              <a:rPr lang="zh-CN" altLang="zh-CN" b="1" dirty="0">
                <a:solidFill>
                  <a:schemeClr val="bg1"/>
                </a:solidFill>
              </a:rPr>
              <a:t>流</a:t>
            </a:r>
            <a:r>
              <a:rPr lang="en-US" altLang="zh-CN" b="1" dirty="0">
                <a:solidFill>
                  <a:schemeClr val="bg1"/>
                </a:solidFill>
              </a:rPr>
              <a:t>  </a:t>
            </a:r>
            <a:r>
              <a:rPr lang="zh-CN" altLang="zh-CN" b="1" dirty="0">
                <a:solidFill>
                  <a:schemeClr val="bg1"/>
                </a:solidFill>
              </a:rPr>
              <a:t>数</a:t>
            </a:r>
            <a:r>
              <a:rPr lang="en-US" altLang="zh-CN" b="1" dirty="0">
                <a:solidFill>
                  <a:schemeClr val="bg1"/>
                </a:solidFill>
              </a:rPr>
              <a:t>  </a:t>
            </a:r>
            <a:r>
              <a:rPr lang="zh-CN" altLang="zh-CN" b="1" dirty="0">
                <a:solidFill>
                  <a:schemeClr val="bg1"/>
                </a:solidFill>
              </a:rPr>
              <a:t>据</a:t>
            </a:r>
            <a:r>
              <a:rPr lang="en-US" altLang="zh-CN" b="1" dirty="0">
                <a:solidFill>
                  <a:schemeClr val="bg1"/>
                </a:solidFill>
              </a:rPr>
              <a:t>  </a:t>
            </a:r>
            <a:r>
              <a:rPr lang="zh-CN" altLang="zh-CN" b="1" dirty="0">
                <a:solidFill>
                  <a:schemeClr val="bg1"/>
                </a:solidFill>
              </a:rPr>
              <a:t>特</a:t>
            </a:r>
            <a:r>
              <a:rPr lang="en-US" altLang="zh-CN" b="1" dirty="0">
                <a:solidFill>
                  <a:schemeClr val="bg1"/>
                </a:solidFill>
              </a:rPr>
              <a:t>  </a:t>
            </a:r>
            <a:r>
              <a:rPr lang="zh-CN" altLang="zh-CN" b="1" dirty="0">
                <a:solidFill>
                  <a:schemeClr val="bg1"/>
                </a:solidFill>
              </a:rPr>
              <a:t>征</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3/4</a:t>
            </a:r>
            <a:r>
              <a:rPr lang="zh-CN" altLang="en-US" dirty="0"/>
              <a:t>）</a:t>
            </a:r>
          </a:p>
        </p:txBody>
      </p:sp>
      <p:pic>
        <p:nvPicPr>
          <p:cNvPr id="4" name="图片 3"/>
          <p:cNvPicPr>
            <a:picLocks noChangeAspect="1"/>
          </p:cNvPicPr>
          <p:nvPr/>
        </p:nvPicPr>
        <p:blipFill>
          <a:blip r:embed="rId3"/>
          <a:stretch>
            <a:fillRect/>
          </a:stretch>
        </p:blipFill>
        <p:spPr>
          <a:xfrm>
            <a:off x="1549719" y="2155687"/>
            <a:ext cx="8655422" cy="356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2.3.2 Pregel </a:t>
            </a:r>
            <a:r>
              <a:rPr lang="zh-CN" altLang="en-US" dirty="0"/>
              <a:t>求最大值计算实例（</a:t>
            </a:r>
            <a:r>
              <a:rPr lang="en-US" altLang="zh-CN" dirty="0"/>
              <a:t>4/4</a:t>
            </a:r>
            <a:r>
              <a:rPr lang="zh-CN" altLang="en-US" dirty="0"/>
              <a:t>）</a:t>
            </a:r>
          </a:p>
        </p:txBody>
      </p:sp>
      <p:pic>
        <p:nvPicPr>
          <p:cNvPr id="5" name="图片 4"/>
          <p:cNvPicPr>
            <a:picLocks noChangeAspect="1"/>
          </p:cNvPicPr>
          <p:nvPr/>
        </p:nvPicPr>
        <p:blipFill rotWithShape="1">
          <a:blip r:embed="rId3"/>
          <a:srcRect t="2307" r="1408"/>
          <a:stretch>
            <a:fillRect/>
          </a:stretch>
        </p:blipFill>
        <p:spPr>
          <a:xfrm>
            <a:off x="2071387" y="1888946"/>
            <a:ext cx="7455417" cy="41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  Pregel </a:t>
            </a:r>
            <a:r>
              <a:rPr lang="zh-CN" altLang="en-US" dirty="0"/>
              <a:t>体系结构</a:t>
            </a: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5052" y="1595703"/>
            <a:ext cx="7248000" cy="5436000"/>
          </a:xfrm>
          <a:prstGeom prst="rect">
            <a:avLst/>
          </a:prstGeom>
        </p:spPr>
      </p:pic>
      <p:sp>
        <p:nvSpPr>
          <p:cNvPr id="5" name="文本框 4"/>
          <p:cNvSpPr txBox="1"/>
          <p:nvPr/>
        </p:nvSpPr>
        <p:spPr>
          <a:xfrm>
            <a:off x="850900" y="2008482"/>
            <a:ext cx="4874152" cy="3991477"/>
          </a:xfrm>
          <a:prstGeom prst="rect">
            <a:avLst/>
          </a:prstGeom>
          <a:noFill/>
        </p:spPr>
        <p:txBody>
          <a:bodyPr wrap="square" rtlCol="0">
            <a:spAutoFit/>
          </a:bodyPr>
          <a:lstStyle/>
          <a:p>
            <a:pPr marL="285750" indent="-285750">
              <a:spcBef>
                <a:spcPts val="600"/>
              </a:spcBef>
              <a:buFont typeface="Wingdings" panose="05000000000000000000" pitchFamily="2" charset="2"/>
              <a:buChar char="n"/>
            </a:pPr>
            <a:r>
              <a:rPr lang="en-US" altLang="zh-CN" dirty="0"/>
              <a:t>Pregel</a:t>
            </a:r>
            <a:r>
              <a:rPr lang="zh-CN" altLang="en-US" dirty="0"/>
              <a:t>架构也采用</a:t>
            </a:r>
            <a:r>
              <a:rPr lang="en-US" altLang="zh-CN" dirty="0"/>
              <a:t>Master-Worker</a:t>
            </a:r>
            <a:r>
              <a:rPr lang="zh-CN" altLang="en-US" dirty="0"/>
              <a:t>集群模式</a:t>
            </a:r>
            <a:endParaRPr lang="en-US" altLang="zh-CN" dirty="0"/>
          </a:p>
          <a:p>
            <a:pPr marL="742950" lvl="1" indent="-285750">
              <a:spcBef>
                <a:spcPts val="600"/>
              </a:spcBef>
              <a:buFont typeface="Wingdings" panose="05000000000000000000" pitchFamily="2" charset="2"/>
              <a:buChar char="p"/>
            </a:pPr>
            <a:r>
              <a:rPr lang="en-US" altLang="zh-CN" sz="1600" kern="0" dirty="0">
                <a:latin typeface="微软雅黑" panose="020B0503020204020204" pitchFamily="34" charset="-122"/>
                <a:ea typeface="微软雅黑" panose="020B0503020204020204" pitchFamily="34" charset="-122"/>
                <a:cs typeface="+mn-ea"/>
                <a:sym typeface="+mn-lt"/>
              </a:rPr>
              <a:t>Master</a:t>
            </a:r>
          </a:p>
          <a:p>
            <a:pPr marL="1085850"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200" kern="0" dirty="0">
                <a:latin typeface="微软雅黑" panose="020B0503020204020204" pitchFamily="34" charset="-122"/>
                <a:ea typeface="微软雅黑" panose="020B0503020204020204" pitchFamily="34" charset="-122"/>
                <a:cs typeface="+mn-ea"/>
                <a:sym typeface="+mn-lt"/>
              </a:rPr>
              <a:t>维护</a:t>
            </a:r>
            <a:r>
              <a:rPr lang="en-US" altLang="zh-CN" sz="1200" kern="0" dirty="0">
                <a:latin typeface="微软雅黑" panose="020B0503020204020204" pitchFamily="34" charset="-122"/>
                <a:ea typeface="微软雅黑" panose="020B0503020204020204" pitchFamily="34" charset="-122"/>
                <a:cs typeface="+mn-ea"/>
                <a:sym typeface="+mn-lt"/>
              </a:rPr>
              <a:t>worker</a:t>
            </a:r>
          </a:p>
          <a:p>
            <a:pPr marL="1085850" lvl="2" indent="-171450">
              <a:spcBef>
                <a:spcPts val="600"/>
              </a:spcBef>
              <a:buFont typeface="微软雅黑" panose="020B0503020204020204" pitchFamily="34" charset="-122"/>
              <a:buChar char="―"/>
            </a:pPr>
            <a:r>
              <a:rPr lang="zh-CN" altLang="en-US" sz="1200" kern="0" dirty="0">
                <a:latin typeface="微软雅黑" panose="020B0503020204020204" pitchFamily="34" charset="-122"/>
                <a:ea typeface="微软雅黑" panose="020B0503020204020204" pitchFamily="34" charset="-122"/>
                <a:cs typeface="+mn-ea"/>
                <a:sym typeface="+mn-lt"/>
              </a:rPr>
              <a:t>   修复</a:t>
            </a:r>
            <a:r>
              <a:rPr lang="en-US" altLang="zh-CN" sz="1200" kern="0" dirty="0">
                <a:latin typeface="微软雅黑" panose="020B0503020204020204" pitchFamily="34" charset="-122"/>
                <a:ea typeface="微软雅黑" panose="020B0503020204020204" pitchFamily="34" charset="-122"/>
                <a:cs typeface="+mn-ea"/>
                <a:sym typeface="+mn-lt"/>
              </a:rPr>
              <a:t>worker</a:t>
            </a:r>
            <a:r>
              <a:rPr lang="zh-CN" altLang="en-US" sz="1200" kern="0" dirty="0">
                <a:latin typeface="微软雅黑" panose="020B0503020204020204" pitchFamily="34" charset="-122"/>
                <a:ea typeface="微软雅黑" panose="020B0503020204020204" pitchFamily="34" charset="-122"/>
                <a:cs typeface="+mn-ea"/>
                <a:sym typeface="+mn-lt"/>
              </a:rPr>
              <a:t>错误</a:t>
            </a:r>
            <a:endParaRPr lang="en-US" altLang="zh-CN" sz="12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200" kern="0" dirty="0">
                <a:latin typeface="微软雅黑" panose="020B0503020204020204" pitchFamily="34" charset="-122"/>
                <a:ea typeface="微软雅黑" panose="020B0503020204020204" pitchFamily="34" charset="-122"/>
                <a:cs typeface="+mn-ea"/>
                <a:sym typeface="+mn-lt"/>
              </a:rPr>
              <a:t>对任务进程提供</a:t>
            </a:r>
            <a:r>
              <a:rPr lang="en-US" altLang="zh-CN" sz="1200" kern="0" dirty="0">
                <a:latin typeface="微软雅黑" panose="020B0503020204020204" pitchFamily="34" charset="-122"/>
                <a:ea typeface="微软雅黑" panose="020B0503020204020204" pitchFamily="34" charset="-122"/>
                <a:cs typeface="+mn-ea"/>
                <a:sym typeface="+mn-lt"/>
              </a:rPr>
              <a:t>Web-UI</a:t>
            </a:r>
            <a:r>
              <a:rPr lang="zh-CN" altLang="en-US" sz="1200" kern="0" dirty="0">
                <a:latin typeface="微软雅黑" panose="020B0503020204020204" pitchFamily="34" charset="-122"/>
                <a:ea typeface="微软雅黑" panose="020B0503020204020204" pitchFamily="34" charset="-122"/>
                <a:cs typeface="+mn-ea"/>
                <a:sym typeface="+mn-lt"/>
              </a:rPr>
              <a:t>管理</a:t>
            </a:r>
            <a:endParaRPr lang="en-US" altLang="zh-CN" sz="1200" kern="0" dirty="0">
              <a:latin typeface="微软雅黑" panose="020B0503020204020204" pitchFamily="34" charset="-122"/>
              <a:ea typeface="微软雅黑" panose="020B0503020204020204" pitchFamily="34" charset="-122"/>
              <a:cs typeface="+mn-ea"/>
              <a:sym typeface="+mn-lt"/>
            </a:endParaRPr>
          </a:p>
          <a:p>
            <a:pPr marL="742950" lvl="1" indent="-285750">
              <a:spcBef>
                <a:spcPts val="600"/>
              </a:spcBef>
              <a:buFont typeface="Wingdings" panose="05000000000000000000" pitchFamily="2" charset="2"/>
              <a:buChar char="p"/>
            </a:pPr>
            <a:r>
              <a:rPr lang="en-US" altLang="zh-CN" sz="1600" kern="0" dirty="0">
                <a:latin typeface="微软雅黑" panose="020B0503020204020204" pitchFamily="34" charset="-122"/>
                <a:ea typeface="微软雅黑" panose="020B0503020204020204" pitchFamily="34" charset="-122"/>
                <a:cs typeface="+mn-ea"/>
                <a:sym typeface="+mn-lt"/>
              </a:rPr>
              <a:t>Worker</a:t>
            </a:r>
          </a:p>
          <a:p>
            <a:pPr marL="1085850" lvl="2" indent="-171450">
              <a:spcBef>
                <a:spcPts val="600"/>
              </a:spcBef>
              <a:buFont typeface="微软雅黑" panose="020B0503020204020204" pitchFamily="34" charset="-122"/>
              <a:buChar char="―"/>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1200" kern="0" dirty="0">
                <a:latin typeface="微软雅黑" panose="020B0503020204020204" pitchFamily="34" charset="-122"/>
                <a:ea typeface="微软雅黑" panose="020B0503020204020204" pitchFamily="34" charset="-122"/>
                <a:cs typeface="+mn-ea"/>
                <a:sym typeface="+mn-lt"/>
              </a:rPr>
              <a:t>完成任务</a:t>
            </a:r>
            <a:endParaRPr lang="en-US" altLang="zh-CN" sz="12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r>
              <a:rPr lang="zh-CN" altLang="en-US" sz="1200" kern="0" dirty="0">
                <a:latin typeface="微软雅黑" panose="020B0503020204020204" pitchFamily="34" charset="-122"/>
                <a:ea typeface="微软雅黑" panose="020B0503020204020204" pitchFamily="34" charset="-122"/>
                <a:cs typeface="+mn-ea"/>
                <a:sym typeface="+mn-lt"/>
              </a:rPr>
              <a:t>  和其它</a:t>
            </a:r>
            <a:r>
              <a:rPr lang="en-US" altLang="zh-CN" sz="1200" kern="0" dirty="0">
                <a:latin typeface="微软雅黑" panose="020B0503020204020204" pitchFamily="34" charset="-122"/>
                <a:ea typeface="微软雅黑" panose="020B0503020204020204" pitchFamily="34" charset="-122"/>
                <a:cs typeface="+mn-ea"/>
                <a:sym typeface="+mn-lt"/>
              </a:rPr>
              <a:t>worker</a:t>
            </a:r>
            <a:r>
              <a:rPr lang="zh-CN" altLang="en-US" sz="1200" kern="0" dirty="0">
                <a:latin typeface="微软雅黑" panose="020B0503020204020204" pitchFamily="34" charset="-122"/>
                <a:ea typeface="微软雅黑" panose="020B0503020204020204" pitchFamily="34" charset="-122"/>
                <a:cs typeface="+mn-ea"/>
                <a:sym typeface="+mn-lt"/>
              </a:rPr>
              <a:t>关联</a:t>
            </a:r>
            <a:endParaRPr lang="en-US" altLang="zh-CN" sz="1200" kern="0" dirty="0">
              <a:latin typeface="微软雅黑" panose="020B0503020204020204" pitchFamily="34" charset="-122"/>
              <a:ea typeface="微软雅黑" panose="020B0503020204020204" pitchFamily="34" charset="-122"/>
              <a:cs typeface="+mn-ea"/>
              <a:sym typeface="+mn-lt"/>
            </a:endParaRPr>
          </a:p>
          <a:p>
            <a:pPr marL="1085850" lvl="2" indent="-171450">
              <a:spcBef>
                <a:spcPts val="600"/>
              </a:spcBef>
              <a:buFont typeface="微软雅黑" panose="020B0503020204020204" pitchFamily="34" charset="-122"/>
              <a:buChar char="―"/>
            </a:pPr>
            <a:endParaRPr lang="en-US" altLang="zh-CN" sz="1200" kern="0" dirty="0">
              <a:latin typeface="微软雅黑" panose="020B0503020204020204" pitchFamily="34" charset="-122"/>
              <a:ea typeface="微软雅黑" panose="020B0503020204020204" pitchFamily="34" charset="-122"/>
              <a:cs typeface="+mn-ea"/>
              <a:sym typeface="+mn-lt"/>
            </a:endParaRPr>
          </a:p>
          <a:p>
            <a:pPr marL="285750" indent="-285750">
              <a:lnSpc>
                <a:spcPct val="130000"/>
              </a:lnSpc>
              <a:spcBef>
                <a:spcPts val="600"/>
              </a:spcBef>
              <a:buFont typeface="Wingdings" panose="05000000000000000000" pitchFamily="2" charset="2"/>
              <a:buChar char="n"/>
            </a:pPr>
            <a:r>
              <a:rPr lang="zh-CN" altLang="en-US" sz="1600" dirty="0"/>
              <a:t>计算过程中数据均存储于集群的内存中</a:t>
            </a:r>
            <a:endParaRPr lang="en-US" altLang="zh-CN" sz="1600" dirty="0"/>
          </a:p>
          <a:p>
            <a:pPr marL="285750" indent="-285750">
              <a:spcBef>
                <a:spcPts val="600"/>
              </a:spcBef>
              <a:buFont typeface="Wingdings" panose="05000000000000000000" pitchFamily="2" charset="2"/>
              <a:buChar char="n"/>
            </a:pPr>
            <a:endParaRPr lang="en-US" altLang="zh-CN" sz="1600" dirty="0"/>
          </a:p>
          <a:p>
            <a:pPr marL="342900" indent="-342900">
              <a:lnSpc>
                <a:spcPct val="130000"/>
              </a:lnSpc>
              <a:spcBef>
                <a:spcPts val="600"/>
              </a:spcBef>
              <a:buFont typeface="Wingdings" panose="05000000000000000000" pitchFamily="2" charset="2"/>
              <a:buChar char="n"/>
            </a:pPr>
            <a:r>
              <a:rPr lang="zh-CN" altLang="en-US" sz="1600" dirty="0"/>
              <a:t>临时文件存储在节点的本地外存上，持久化数据存储在分布式文件系统中</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  Pregel </a:t>
            </a:r>
            <a:r>
              <a:rPr lang="zh-CN" altLang="en-US" dirty="0"/>
              <a:t>体系结构</a:t>
            </a:r>
          </a:p>
        </p:txBody>
      </p:sp>
      <p:sp>
        <p:nvSpPr>
          <p:cNvPr id="10" name="Rectangle 6"/>
          <p:cNvSpPr>
            <a:spLocks noChangeArrowheads="1"/>
          </p:cNvSpPr>
          <p:nvPr/>
        </p:nvSpPr>
        <p:spPr bwMode="auto">
          <a:xfrm>
            <a:off x="947154" y="2025882"/>
            <a:ext cx="4706938" cy="383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285750" indent="-285750">
              <a:lnSpc>
                <a:spcPct val="150000"/>
              </a:lnSpc>
              <a:buFont typeface="Wingdings" panose="05000000000000000000" pitchFamily="2" charset="2"/>
              <a:buChar char="n"/>
            </a:pPr>
            <a:r>
              <a:rPr lang="zh-CN" altLang="en-US" sz="1500" dirty="0">
                <a:latin typeface="+mn-ea"/>
                <a:ea typeface="+mn-ea"/>
              </a:rPr>
              <a:t>在</a:t>
            </a:r>
            <a:r>
              <a:rPr lang="en-US" altLang="zh-CN" sz="1500" dirty="0">
                <a:latin typeface="+mn-ea"/>
                <a:ea typeface="+mn-ea"/>
              </a:rPr>
              <a:t>Pregel</a:t>
            </a:r>
            <a:r>
              <a:rPr lang="zh-CN" altLang="en-US" sz="1500" dirty="0">
                <a:latin typeface="+mn-ea"/>
                <a:ea typeface="+mn-ea"/>
              </a:rPr>
              <a:t>计算框架中，一个大型图会被划分成许多个分区，每个分区都包含了一部分顶点以及以其为起点的边</a:t>
            </a:r>
            <a:endParaRPr lang="en-US" altLang="zh-CN" sz="1500" dirty="0">
              <a:latin typeface="+mn-ea"/>
              <a:ea typeface="+mn-ea"/>
            </a:endParaRPr>
          </a:p>
          <a:p>
            <a:pPr marL="285750" indent="-285750">
              <a:lnSpc>
                <a:spcPct val="150000"/>
              </a:lnSpc>
              <a:buFont typeface="Wingdings" panose="05000000000000000000" pitchFamily="2" charset="2"/>
              <a:buChar char="n"/>
            </a:pPr>
            <a:endParaRPr lang="zh-CN" altLang="en-US" sz="1400" dirty="0">
              <a:latin typeface="+mn-ea"/>
              <a:ea typeface="+mn-ea"/>
            </a:endParaRPr>
          </a:p>
          <a:p>
            <a:pPr marL="285750" indent="-285750">
              <a:lnSpc>
                <a:spcPct val="150000"/>
              </a:lnSpc>
              <a:buFont typeface="Wingdings" panose="05000000000000000000" pitchFamily="2" charset="2"/>
              <a:buChar char="n"/>
            </a:pPr>
            <a:r>
              <a:rPr lang="zh-CN" altLang="en-US" sz="1500" dirty="0">
                <a:latin typeface="+mn-ea"/>
                <a:ea typeface="+mn-ea"/>
              </a:rPr>
              <a:t>一个顶点应该被分配到哪个分区上，是由一个函数决定的，系统默认函数为</a:t>
            </a:r>
            <a:r>
              <a:rPr lang="en-US" altLang="zh-CN" sz="1500" dirty="0">
                <a:latin typeface="+mn-ea"/>
                <a:ea typeface="+mn-ea"/>
              </a:rPr>
              <a:t>hash(ID) mod </a:t>
            </a:r>
            <a:r>
              <a:rPr lang="en-US" altLang="zh-CN" sz="1500" i="1" dirty="0">
                <a:latin typeface="+mn-ea"/>
                <a:ea typeface="+mn-ea"/>
              </a:rPr>
              <a:t>N</a:t>
            </a:r>
            <a:r>
              <a:rPr lang="zh-CN" altLang="en-US" sz="1500" dirty="0">
                <a:latin typeface="+mn-ea"/>
                <a:ea typeface="+mn-ea"/>
              </a:rPr>
              <a:t>，其中，</a:t>
            </a:r>
            <a:r>
              <a:rPr lang="en-US" altLang="zh-CN" sz="1500" i="1" dirty="0">
                <a:latin typeface="+mn-ea"/>
                <a:ea typeface="+mn-ea"/>
              </a:rPr>
              <a:t>N</a:t>
            </a:r>
            <a:r>
              <a:rPr lang="zh-CN" altLang="en-US" sz="1500" dirty="0">
                <a:latin typeface="+mn-ea"/>
                <a:ea typeface="+mn-ea"/>
              </a:rPr>
              <a:t>为所有分区总数，</a:t>
            </a:r>
            <a:r>
              <a:rPr lang="en-US" altLang="zh-CN" sz="1500" dirty="0">
                <a:latin typeface="+mn-ea"/>
                <a:ea typeface="+mn-ea"/>
              </a:rPr>
              <a:t>ID</a:t>
            </a:r>
            <a:r>
              <a:rPr lang="zh-CN" altLang="en-US" sz="1500" dirty="0">
                <a:latin typeface="+mn-ea"/>
                <a:ea typeface="+mn-ea"/>
              </a:rPr>
              <a:t>是这个顶点的标识符；当然，用户也可以自己定义这个函数</a:t>
            </a:r>
            <a:endParaRPr lang="en-US" altLang="zh-CN" sz="1500" dirty="0">
              <a:latin typeface="+mn-ea"/>
              <a:ea typeface="+mn-ea"/>
            </a:endParaRPr>
          </a:p>
          <a:p>
            <a:pPr marL="285750" indent="-285750">
              <a:lnSpc>
                <a:spcPct val="150000"/>
              </a:lnSpc>
              <a:buFont typeface="Wingdings" panose="05000000000000000000" pitchFamily="2" charset="2"/>
              <a:buChar char="n"/>
            </a:pPr>
            <a:endParaRPr lang="zh-CN" altLang="en-US" sz="1500" dirty="0">
              <a:latin typeface="+mn-ea"/>
              <a:ea typeface="+mn-ea"/>
            </a:endParaRPr>
          </a:p>
          <a:p>
            <a:pPr marL="285750" indent="-285750">
              <a:lnSpc>
                <a:spcPct val="150000"/>
              </a:lnSpc>
              <a:buFont typeface="Wingdings" panose="05000000000000000000" pitchFamily="2" charset="2"/>
              <a:buChar char="n"/>
            </a:pPr>
            <a:r>
              <a:rPr lang="zh-CN" altLang="en-US" sz="1500" dirty="0">
                <a:latin typeface="+mn-ea"/>
                <a:ea typeface="+mn-ea"/>
              </a:rPr>
              <a:t>无论在哪台机器上，都可以简单根据顶点</a:t>
            </a:r>
            <a:r>
              <a:rPr lang="en-US" altLang="zh-CN" sz="1500" dirty="0">
                <a:latin typeface="+mn-ea"/>
                <a:ea typeface="+mn-ea"/>
              </a:rPr>
              <a:t>ID</a:t>
            </a:r>
            <a:r>
              <a:rPr lang="zh-CN" altLang="en-US" sz="1500" dirty="0">
                <a:latin typeface="+mn-ea"/>
                <a:ea typeface="+mn-ea"/>
              </a:rPr>
              <a:t>判断出该顶点属于哪个分区，即使该顶点不存在</a:t>
            </a: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4092" y="1489383"/>
            <a:ext cx="7248000" cy="543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(1/3)</a:t>
            </a:r>
            <a:endParaRPr lang="zh-CN" altLang="en-US" dirty="0"/>
          </a:p>
        </p:txBody>
      </p:sp>
      <p:pic>
        <p:nvPicPr>
          <p:cNvPr id="9" name="图片 8"/>
          <p:cNvPicPr>
            <a:picLocks noChangeAspect="1"/>
          </p:cNvPicPr>
          <p:nvPr/>
        </p:nvPicPr>
        <p:blipFill rotWithShape="1">
          <a:blip r:embed="rId3"/>
          <a:srcRect b="5262"/>
          <a:stretch>
            <a:fillRect/>
          </a:stretch>
        </p:blipFill>
        <p:spPr>
          <a:xfrm>
            <a:off x="3173121" y="3245680"/>
            <a:ext cx="6029908" cy="3001299"/>
          </a:xfrm>
          <a:prstGeom prst="rect">
            <a:avLst/>
          </a:prstGeom>
        </p:spPr>
      </p:pic>
      <p:sp>
        <p:nvSpPr>
          <p:cNvPr id="4" name="矩形 3"/>
          <p:cNvSpPr/>
          <p:nvPr/>
        </p:nvSpPr>
        <p:spPr>
          <a:xfrm>
            <a:off x="976311" y="1857254"/>
            <a:ext cx="9639301" cy="1077218"/>
          </a:xfrm>
          <a:prstGeom prst="rect">
            <a:avLst/>
          </a:prstGeom>
        </p:spPr>
        <p:txBody>
          <a:bodyPr wrap="square">
            <a:spAutoFit/>
          </a:bodyPr>
          <a:lstStyle/>
          <a:p>
            <a:pPr marL="342900" indent="-342900">
              <a:buFont typeface="+mj-lt"/>
              <a:buAutoNum type="arabicPeriod"/>
            </a:pPr>
            <a:r>
              <a:rPr lang="zh-CN" altLang="en-US" sz="1600" dirty="0"/>
              <a:t>选择集群中的多台机器执行图计算任务，每台机器上运行用户程序的一个副本，其中，有一台机器会被选为</a:t>
            </a:r>
            <a:r>
              <a:rPr lang="en-US" altLang="zh-CN" sz="1600" dirty="0"/>
              <a:t>Master</a:t>
            </a:r>
            <a:r>
              <a:rPr lang="zh-CN" altLang="en-US" sz="1600" dirty="0"/>
              <a:t>，其他机器作为</a:t>
            </a:r>
            <a:r>
              <a:rPr lang="en-US" altLang="zh-CN" sz="1600" dirty="0"/>
              <a:t>Worker</a:t>
            </a:r>
            <a:r>
              <a:rPr lang="zh-CN" altLang="en-US" sz="1600" dirty="0"/>
              <a:t>。</a:t>
            </a:r>
            <a:r>
              <a:rPr lang="en-US" altLang="zh-CN" sz="1600" dirty="0"/>
              <a:t>Master</a:t>
            </a:r>
            <a:r>
              <a:rPr lang="zh-CN" altLang="en-US" sz="1600" dirty="0"/>
              <a:t>只负责协调多个</a:t>
            </a:r>
            <a:r>
              <a:rPr lang="en-US" altLang="zh-CN" sz="1600" dirty="0"/>
              <a:t>Worker</a:t>
            </a:r>
            <a:r>
              <a:rPr lang="zh-CN" altLang="en-US" sz="1600" dirty="0"/>
              <a:t>执行任务，系统不会把图的任何分区分配给它。</a:t>
            </a:r>
            <a:r>
              <a:rPr lang="en-US" altLang="zh-CN" sz="1600" dirty="0"/>
              <a:t>Worker</a:t>
            </a:r>
            <a:r>
              <a:rPr lang="zh-CN" altLang="en-US" sz="1600" dirty="0"/>
              <a:t>借助于名称服务系统可以定位到</a:t>
            </a:r>
            <a:r>
              <a:rPr lang="en-US" altLang="zh-CN" sz="1600" dirty="0"/>
              <a:t>Master</a:t>
            </a:r>
            <a:r>
              <a:rPr lang="zh-CN" altLang="en-US" sz="1600" dirty="0"/>
              <a:t>的位置，并向</a:t>
            </a:r>
            <a:r>
              <a:rPr lang="en-US" altLang="zh-CN" sz="1600" dirty="0"/>
              <a:t>Master</a:t>
            </a:r>
            <a:r>
              <a:rPr lang="zh-CN" altLang="en-US" sz="1600" dirty="0"/>
              <a:t>发送自己的注册信息。</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(2/3)</a:t>
            </a:r>
            <a:endParaRPr lang="zh-CN" altLang="en-US" dirty="0"/>
          </a:p>
        </p:txBody>
      </p:sp>
      <p:pic>
        <p:nvPicPr>
          <p:cNvPr id="9" name="图片 8"/>
          <p:cNvPicPr>
            <a:picLocks noChangeAspect="1"/>
          </p:cNvPicPr>
          <p:nvPr/>
        </p:nvPicPr>
        <p:blipFill rotWithShape="1">
          <a:blip r:embed="rId3"/>
          <a:srcRect b="5262"/>
          <a:stretch>
            <a:fillRect/>
          </a:stretch>
        </p:blipFill>
        <p:spPr>
          <a:xfrm>
            <a:off x="3081046" y="3274255"/>
            <a:ext cx="6029908" cy="3001299"/>
          </a:xfrm>
          <a:prstGeom prst="rect">
            <a:avLst/>
          </a:prstGeom>
        </p:spPr>
      </p:pic>
      <p:sp>
        <p:nvSpPr>
          <p:cNvPr id="4" name="矩形 3"/>
          <p:cNvSpPr/>
          <p:nvPr/>
        </p:nvSpPr>
        <p:spPr>
          <a:xfrm>
            <a:off x="976311" y="1703088"/>
            <a:ext cx="9639301" cy="1323439"/>
          </a:xfrm>
          <a:prstGeom prst="rect">
            <a:avLst/>
          </a:prstGeom>
        </p:spPr>
        <p:txBody>
          <a:bodyPr wrap="square">
            <a:spAutoFit/>
          </a:bodyPr>
          <a:lstStyle/>
          <a:p>
            <a:pPr marL="342900" indent="-342900">
              <a:buFont typeface="+mj-lt"/>
              <a:buAutoNum type="arabicPeriod"/>
            </a:pPr>
            <a:endParaRPr lang="en-US" altLang="zh-CN" sz="1600" dirty="0"/>
          </a:p>
          <a:p>
            <a:pPr marL="342900" indent="-342900">
              <a:buFont typeface="+mj-lt"/>
              <a:buAutoNum type="arabicPeriod" startAt="2"/>
            </a:pPr>
            <a:r>
              <a:rPr lang="en-US" altLang="zh-CN" sz="1600" dirty="0"/>
              <a:t>Master</a:t>
            </a:r>
            <a:r>
              <a:rPr lang="zh-CN" altLang="en-US" sz="1600" dirty="0"/>
              <a:t>把一个图分成多个分区，并把分区分配到多个</a:t>
            </a:r>
            <a:r>
              <a:rPr lang="en-US" altLang="zh-CN" sz="1600" dirty="0"/>
              <a:t>Worker</a:t>
            </a:r>
            <a:r>
              <a:rPr lang="zh-CN" altLang="en-US" sz="1600" dirty="0"/>
              <a:t>。一个</a:t>
            </a:r>
            <a:r>
              <a:rPr lang="en-US" altLang="zh-CN" sz="1600" dirty="0"/>
              <a:t>Worker</a:t>
            </a:r>
            <a:r>
              <a:rPr lang="zh-CN" altLang="en-US" sz="1600" dirty="0"/>
              <a:t>会领到一个或多个分区，每个</a:t>
            </a:r>
            <a:r>
              <a:rPr lang="en-US" altLang="zh-CN" sz="1600" dirty="0"/>
              <a:t>Worker</a:t>
            </a:r>
            <a:r>
              <a:rPr lang="zh-CN" altLang="en-US" sz="1600" dirty="0"/>
              <a:t>知道所有其他</a:t>
            </a:r>
            <a:r>
              <a:rPr lang="en-US" altLang="zh-CN" sz="1600" dirty="0"/>
              <a:t>Worker</a:t>
            </a:r>
            <a:r>
              <a:rPr lang="zh-CN" altLang="en-US" sz="1600" dirty="0"/>
              <a:t>所分配到的分区情况。每个</a:t>
            </a:r>
            <a:r>
              <a:rPr lang="en-US" altLang="zh-CN" sz="1600" dirty="0"/>
              <a:t>Worker</a:t>
            </a:r>
            <a:r>
              <a:rPr lang="zh-CN" altLang="en-US" sz="1600" dirty="0"/>
              <a:t>负责维护分配给自己的那些分区的状态</a:t>
            </a:r>
            <a:r>
              <a:rPr lang="en-US" altLang="zh-CN" sz="1600" dirty="0"/>
              <a:t>(</a:t>
            </a:r>
            <a:r>
              <a:rPr lang="zh-CN" altLang="en-US" sz="1600" dirty="0"/>
              <a:t>顶点及边的增删</a:t>
            </a:r>
            <a:r>
              <a:rPr lang="en-US" altLang="zh-CN" sz="1600" dirty="0"/>
              <a:t>)</a:t>
            </a:r>
            <a:r>
              <a:rPr lang="zh-CN" altLang="en-US" sz="1600" dirty="0"/>
              <a:t>，对分配给自己的分区中的顶点执行</a:t>
            </a:r>
            <a:r>
              <a:rPr lang="en-US" altLang="zh-CN" sz="1600" dirty="0"/>
              <a:t>Compute()</a:t>
            </a:r>
            <a:r>
              <a:rPr lang="zh-CN" altLang="en-US" sz="1600" dirty="0"/>
              <a:t>函数，向外发送消息，并管理接收到的消息。</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2.4.1  Pregel </a:t>
            </a:r>
            <a:r>
              <a:rPr lang="zh-CN" altLang="en-US" dirty="0"/>
              <a:t>执行过程</a:t>
            </a:r>
            <a:r>
              <a:rPr lang="en-US" altLang="zh-CN" dirty="0"/>
              <a:t>(3/3)</a:t>
            </a:r>
            <a:endParaRPr lang="zh-CN" altLang="en-US" dirty="0"/>
          </a:p>
        </p:txBody>
      </p:sp>
      <p:pic>
        <p:nvPicPr>
          <p:cNvPr id="9" name="图片 8"/>
          <p:cNvPicPr>
            <a:picLocks noChangeAspect="1"/>
          </p:cNvPicPr>
          <p:nvPr/>
        </p:nvPicPr>
        <p:blipFill rotWithShape="1">
          <a:blip r:embed="rId3"/>
          <a:srcRect b="5262"/>
          <a:stretch>
            <a:fillRect/>
          </a:stretch>
        </p:blipFill>
        <p:spPr>
          <a:xfrm>
            <a:off x="3173121" y="3310266"/>
            <a:ext cx="6029908" cy="3001299"/>
          </a:xfrm>
          <a:prstGeom prst="rect">
            <a:avLst/>
          </a:prstGeom>
        </p:spPr>
      </p:pic>
      <p:sp>
        <p:nvSpPr>
          <p:cNvPr id="4" name="矩形 3"/>
          <p:cNvSpPr/>
          <p:nvPr/>
        </p:nvSpPr>
        <p:spPr>
          <a:xfrm>
            <a:off x="985654" y="1832938"/>
            <a:ext cx="9939339" cy="1477328"/>
          </a:xfrm>
          <a:prstGeom prst="rect">
            <a:avLst/>
          </a:prstGeom>
        </p:spPr>
        <p:txBody>
          <a:bodyPr wrap="square">
            <a:spAutoFit/>
          </a:bodyPr>
          <a:lstStyle/>
          <a:p>
            <a:pPr marL="342900" indent="-342900">
              <a:buFont typeface="+mj-lt"/>
              <a:buAutoNum type="arabicPeriod" startAt="3"/>
            </a:pPr>
            <a:r>
              <a:rPr lang="en-US" altLang="zh-CN" sz="1500" dirty="0"/>
              <a:t>Master</a:t>
            </a:r>
            <a:r>
              <a:rPr lang="zh-CN" altLang="en-US" sz="1500" dirty="0"/>
              <a:t>会把用户输入划分成多个部分，通常是基于文件边界进行划分。划分后，每个部分都是一系列记录的集合，每条记录都包含一定数量的顶点和边。</a:t>
            </a:r>
            <a:endParaRPr lang="en-US" altLang="zh-CN" sz="1500" dirty="0"/>
          </a:p>
          <a:p>
            <a:pPr marL="342900" indent="-342900">
              <a:buFont typeface="+mj-lt"/>
              <a:buAutoNum type="arabicPeriod" startAt="3"/>
            </a:pPr>
            <a:endParaRPr lang="en-US" altLang="zh-CN" sz="1500" dirty="0"/>
          </a:p>
          <a:p>
            <a:pPr marL="342900" indent="-342900">
              <a:buFont typeface="+mj-lt"/>
              <a:buAutoNum type="arabicPeriod" startAt="3"/>
            </a:pPr>
            <a:r>
              <a:rPr lang="en-US" altLang="zh-CN" sz="1500" dirty="0"/>
              <a:t>Master</a:t>
            </a:r>
            <a:r>
              <a:rPr lang="zh-CN" altLang="en-US" sz="1500" dirty="0"/>
              <a:t>会为每个</a:t>
            </a:r>
            <a:r>
              <a:rPr lang="en-US" altLang="zh-CN" sz="1500" dirty="0"/>
              <a:t>Worker</a:t>
            </a:r>
            <a:r>
              <a:rPr lang="zh-CN" altLang="en-US" sz="1500" dirty="0"/>
              <a:t>分配用户输入的一部分。如果一个</a:t>
            </a:r>
            <a:r>
              <a:rPr lang="en-US" altLang="zh-CN" sz="1500" dirty="0"/>
              <a:t>Worker</a:t>
            </a:r>
            <a:r>
              <a:rPr lang="zh-CN" altLang="en-US" sz="1500" dirty="0"/>
              <a:t>从输入内容中加载到的顶点，刚好是自己所分配到的分区中的顶点，就会立即更新相应的数据结构。否则，该</a:t>
            </a:r>
            <a:r>
              <a:rPr lang="en-US" altLang="zh-CN" sz="1500" dirty="0"/>
              <a:t>Worker</a:t>
            </a:r>
            <a:r>
              <a:rPr lang="zh-CN" altLang="en-US" sz="1500" dirty="0"/>
              <a:t>会根据加载到的顶点的</a:t>
            </a:r>
            <a:r>
              <a:rPr lang="en-US" altLang="zh-CN" sz="1500" dirty="0"/>
              <a:t>ID</a:t>
            </a:r>
            <a:r>
              <a:rPr lang="zh-CN" altLang="en-US" sz="1500" dirty="0"/>
              <a:t>，把它发送到其所属的分区所在的</a:t>
            </a:r>
            <a:r>
              <a:rPr lang="en-US" altLang="zh-CN" sz="1500" dirty="0"/>
              <a:t>Worker</a:t>
            </a:r>
            <a:r>
              <a:rPr lang="zh-CN" altLang="en-US" sz="1500" dirty="0"/>
              <a:t>上。当所有的输入都被加载后，图中的所有顶点都会被标记为“活跃”状态</a:t>
            </a:r>
            <a:r>
              <a:rPr lang="zh-CN" altLang="en-US" sz="1400" dirty="0"/>
              <a:t>。</a:t>
            </a:r>
            <a:endParaRPr lang="en-US" altLang="zh-CN" sz="14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2.4.2  Pregel </a:t>
            </a:r>
            <a:r>
              <a:rPr lang="zh-CN" altLang="en-US" dirty="0"/>
              <a:t>容错性</a:t>
            </a:r>
          </a:p>
        </p:txBody>
      </p:sp>
      <p:sp>
        <p:nvSpPr>
          <p:cNvPr id="6" name="Rectangle 3"/>
          <p:cNvSpPr>
            <a:spLocks noGrp="1" noChangeArrowheads="1"/>
          </p:cNvSpPr>
          <p:nvPr/>
        </p:nvSpPr>
        <p:spPr bwMode="auto">
          <a:xfrm>
            <a:off x="1127735" y="2026041"/>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r>
              <a:rPr lang="en-US" altLang="zh-CN" sz="1600" dirty="0"/>
              <a:t>Pregel</a:t>
            </a:r>
            <a:r>
              <a:rPr lang="zh-CN" altLang="en-US" sz="1600" dirty="0"/>
              <a:t>采用检查点机制来实现容错。在每个超步的开始，</a:t>
            </a:r>
            <a:r>
              <a:rPr lang="en-US" altLang="zh-CN" sz="1600" dirty="0"/>
              <a:t>Master</a:t>
            </a:r>
            <a:r>
              <a:rPr lang="zh-CN" altLang="en-US" sz="1600" dirty="0"/>
              <a:t>会通知所有的</a:t>
            </a:r>
            <a:r>
              <a:rPr lang="en-US" altLang="zh-CN" sz="1600" dirty="0"/>
              <a:t>Worker</a:t>
            </a:r>
            <a:r>
              <a:rPr lang="zh-CN" altLang="en-US" sz="1600" dirty="0"/>
              <a:t>把自己管辖的分区的状态（包括顶点值、边值以及接收到的消息），写入到持久化存储设备</a:t>
            </a:r>
            <a:endParaRPr lang="en-US" altLang="zh-CN" sz="1600" dirty="0"/>
          </a:p>
          <a:p>
            <a:pPr>
              <a:lnSpc>
                <a:spcPct val="150000"/>
              </a:lnSpc>
              <a:buFont typeface="Wingdings" panose="05000000000000000000" pitchFamily="2" charset="2"/>
              <a:buChar char="n"/>
            </a:pPr>
            <a:endParaRPr lang="zh-CN" altLang="en-US" sz="1600" dirty="0"/>
          </a:p>
          <a:p>
            <a:pPr>
              <a:lnSpc>
                <a:spcPct val="150000"/>
              </a:lnSpc>
              <a:buFont typeface="Wingdings" panose="05000000000000000000" pitchFamily="2" charset="2"/>
              <a:buChar char="n"/>
            </a:pPr>
            <a:r>
              <a:rPr lang="en-US" altLang="zh-CN" sz="1600" dirty="0"/>
              <a:t>Master</a:t>
            </a:r>
            <a:r>
              <a:rPr lang="zh-CN" altLang="en-US" sz="1600" dirty="0"/>
              <a:t>会周期性地向每个</a:t>
            </a:r>
            <a:r>
              <a:rPr lang="en-US" altLang="zh-CN" sz="1600" dirty="0"/>
              <a:t>Worker</a:t>
            </a:r>
            <a:r>
              <a:rPr lang="zh-CN" altLang="en-US" sz="1600" dirty="0"/>
              <a:t>发送</a:t>
            </a:r>
            <a:r>
              <a:rPr lang="en-US" altLang="zh-CN" sz="1600" dirty="0"/>
              <a:t>ping</a:t>
            </a:r>
            <a:r>
              <a:rPr lang="zh-CN" altLang="en-US" sz="1600" dirty="0"/>
              <a:t>消息，</a:t>
            </a:r>
            <a:r>
              <a:rPr lang="en-US" altLang="zh-CN" sz="1600" dirty="0"/>
              <a:t>Worker</a:t>
            </a:r>
            <a:r>
              <a:rPr lang="zh-CN" altLang="en-US" sz="1600" dirty="0"/>
              <a:t>收到</a:t>
            </a:r>
            <a:r>
              <a:rPr lang="en-US" altLang="zh-CN" sz="1600" dirty="0"/>
              <a:t>ping</a:t>
            </a:r>
            <a:r>
              <a:rPr lang="zh-CN" altLang="en-US" sz="1600" dirty="0"/>
              <a:t>消息后会给</a:t>
            </a:r>
            <a:r>
              <a:rPr lang="en-US" altLang="zh-CN" sz="1600" dirty="0"/>
              <a:t>Master</a:t>
            </a:r>
            <a:r>
              <a:rPr lang="zh-CN" altLang="en-US" sz="1600" dirty="0"/>
              <a:t>发送反馈消息。如果</a:t>
            </a:r>
            <a:r>
              <a:rPr lang="en-US" altLang="zh-CN" sz="1600" dirty="0"/>
              <a:t>Master</a:t>
            </a:r>
            <a:r>
              <a:rPr lang="zh-CN" altLang="en-US" sz="1600" dirty="0"/>
              <a:t>在指定时间间隔内没有收到某个</a:t>
            </a:r>
            <a:r>
              <a:rPr lang="en-US" altLang="zh-CN" sz="1600" dirty="0"/>
              <a:t>Worker</a:t>
            </a:r>
            <a:r>
              <a:rPr lang="zh-CN" altLang="en-US" sz="1600" dirty="0"/>
              <a:t>的反馈消息，就会把该</a:t>
            </a:r>
            <a:r>
              <a:rPr lang="en-US" altLang="zh-CN" sz="1600" dirty="0"/>
              <a:t>Worker</a:t>
            </a:r>
            <a:r>
              <a:rPr lang="zh-CN" altLang="en-US" sz="1600" dirty="0"/>
              <a:t>标记为“失效”。同样地，如果一个</a:t>
            </a:r>
            <a:r>
              <a:rPr lang="en-US" altLang="zh-CN" sz="1600" dirty="0"/>
              <a:t>Worker</a:t>
            </a:r>
            <a:r>
              <a:rPr lang="zh-CN" altLang="en-US" sz="1600" dirty="0"/>
              <a:t>在指定的时间间隔内没有收到来自</a:t>
            </a:r>
            <a:r>
              <a:rPr lang="en-US" altLang="zh-CN" sz="1600" dirty="0"/>
              <a:t>Master</a:t>
            </a:r>
            <a:r>
              <a:rPr lang="zh-CN" altLang="en-US" sz="1600" dirty="0"/>
              <a:t>的</a:t>
            </a:r>
            <a:r>
              <a:rPr lang="en-US" altLang="zh-CN" sz="1600" dirty="0"/>
              <a:t>ping</a:t>
            </a:r>
            <a:r>
              <a:rPr lang="zh-CN" altLang="en-US" sz="1600" dirty="0"/>
              <a:t>消息，该</a:t>
            </a:r>
            <a:r>
              <a:rPr lang="en-US" altLang="zh-CN" sz="1600" dirty="0"/>
              <a:t>Worker</a:t>
            </a:r>
            <a:r>
              <a:rPr lang="zh-CN" altLang="en-US" sz="1600" dirty="0"/>
              <a:t>也会停止工作</a:t>
            </a:r>
            <a:endParaRPr lang="en-US" altLang="zh-CN" sz="1600" dirty="0"/>
          </a:p>
          <a:p>
            <a:pPr>
              <a:lnSpc>
                <a:spcPct val="150000"/>
              </a:lnSpc>
              <a:buFont typeface="Wingdings" panose="05000000000000000000" pitchFamily="2" charset="2"/>
              <a:buChar char="n"/>
            </a:pPr>
            <a:endParaRPr lang="zh-CN" altLang="en-US" sz="1500" dirty="0"/>
          </a:p>
          <a:p>
            <a:pPr>
              <a:lnSpc>
                <a:spcPct val="8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2.4.2  Pregel </a:t>
            </a:r>
            <a:r>
              <a:rPr lang="zh-CN" altLang="en-US" dirty="0"/>
              <a:t>容错性</a:t>
            </a:r>
          </a:p>
        </p:txBody>
      </p:sp>
      <p:sp>
        <p:nvSpPr>
          <p:cNvPr id="6" name="Rectangle 3"/>
          <p:cNvSpPr>
            <a:spLocks noGrp="1" noChangeArrowheads="1"/>
          </p:cNvSpPr>
          <p:nvPr/>
        </p:nvSpPr>
        <p:spPr bwMode="auto">
          <a:xfrm>
            <a:off x="992981" y="1696373"/>
            <a:ext cx="960834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n"/>
            </a:pPr>
            <a:endParaRPr lang="zh-CN" altLang="en-US" sz="1500" dirty="0"/>
          </a:p>
          <a:p>
            <a:pPr>
              <a:lnSpc>
                <a:spcPct val="150000"/>
              </a:lnSpc>
              <a:buFont typeface="Wingdings" panose="05000000000000000000" pitchFamily="2" charset="2"/>
              <a:buChar char="n"/>
            </a:pPr>
            <a:r>
              <a:rPr lang="zh-CN" altLang="en-US" sz="1600" dirty="0"/>
              <a:t>每个</a:t>
            </a:r>
            <a:r>
              <a:rPr lang="en-US" altLang="zh-CN" sz="1600" dirty="0"/>
              <a:t>Worker</a:t>
            </a:r>
            <a:r>
              <a:rPr lang="zh-CN" altLang="en-US" sz="1600" dirty="0"/>
              <a:t>上都保存了一个或多个分区的状态信息，当一个</a:t>
            </a:r>
            <a:r>
              <a:rPr lang="en-US" altLang="zh-CN" sz="1600" dirty="0"/>
              <a:t>Worker</a:t>
            </a:r>
            <a:r>
              <a:rPr lang="zh-CN" altLang="en-US" sz="1600" dirty="0"/>
              <a:t>发生故障时，它所负责维护的分区的当前状态信息就会丢失。</a:t>
            </a:r>
            <a:r>
              <a:rPr lang="en-US" altLang="zh-CN" sz="1600" dirty="0"/>
              <a:t>Master</a:t>
            </a:r>
            <a:r>
              <a:rPr lang="zh-CN" altLang="en-US" sz="1600" dirty="0"/>
              <a:t>监测到一个</a:t>
            </a:r>
            <a:r>
              <a:rPr lang="en-US" altLang="zh-CN" sz="1600" dirty="0"/>
              <a:t>Worker</a:t>
            </a:r>
            <a:r>
              <a:rPr lang="zh-CN" altLang="en-US" sz="1600" dirty="0"/>
              <a:t>发生故障“失效”后，会把失效</a:t>
            </a:r>
            <a:r>
              <a:rPr lang="en-US" altLang="zh-CN" sz="1600" dirty="0"/>
              <a:t>Worker</a:t>
            </a:r>
            <a:r>
              <a:rPr lang="zh-CN" altLang="en-US" sz="1600" dirty="0"/>
              <a:t>所分配到的分区，重新分配到其他处于正常工作状态的</a:t>
            </a:r>
            <a:r>
              <a:rPr lang="en-US" altLang="zh-CN" sz="1600" dirty="0"/>
              <a:t>Worker</a:t>
            </a:r>
            <a:r>
              <a:rPr lang="zh-CN" altLang="en-US" sz="1600" dirty="0"/>
              <a:t>集合上，然后，所有这些分区会从最近的某超步</a:t>
            </a:r>
            <a:r>
              <a:rPr lang="en-US" altLang="zh-CN" sz="1600" dirty="0"/>
              <a:t>S</a:t>
            </a:r>
            <a:r>
              <a:rPr lang="zh-CN" altLang="en-US" sz="1600" dirty="0"/>
              <a:t>开始时写出的检查点中，重新加载状态信息</a:t>
            </a:r>
          </a:p>
          <a:p>
            <a:pPr>
              <a:lnSpc>
                <a:spcPct val="8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a:t>
            </a:r>
            <a:r>
              <a:rPr lang="zh-CN" altLang="en-US" dirty="0"/>
              <a:t>单源最短路径</a:t>
            </a:r>
          </a:p>
        </p:txBody>
      </p:sp>
      <p:pic>
        <p:nvPicPr>
          <p:cNvPr id="4" name="图片 3"/>
          <p:cNvPicPr>
            <a:picLocks noChangeAspect="1"/>
          </p:cNvPicPr>
          <p:nvPr/>
        </p:nvPicPr>
        <p:blipFill>
          <a:blip r:embed="rId3"/>
          <a:stretch>
            <a:fillRect/>
          </a:stretch>
        </p:blipFill>
        <p:spPr>
          <a:xfrm>
            <a:off x="1147762" y="2519361"/>
            <a:ext cx="5324475" cy="3524250"/>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058" y="2519361"/>
            <a:ext cx="36893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19175" y="1877902"/>
            <a:ext cx="5995988"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Pregel </a:t>
            </a:r>
            <a:r>
              <a:rPr lang="zh-CN" altLang="en-US" sz="1600" dirty="0">
                <a:latin typeface="Times New Roman" panose="02020603050405020304" pitchFamily="18" charset="0"/>
                <a:cs typeface="Times New Roman" panose="02020603050405020304" pitchFamily="18" charset="0"/>
              </a:rPr>
              <a:t>非常适合用来解决单源最短路径问题，实现代码如下：</a:t>
            </a:r>
            <a:endParaRPr lang="zh-CN" altLang="en-US" sz="1600" dirty="0"/>
          </a:p>
        </p:txBody>
      </p:sp>
      <p:sp>
        <p:nvSpPr>
          <p:cNvPr id="9" name="矩形 8"/>
          <p:cNvSpPr/>
          <p:nvPr/>
        </p:nvSpPr>
        <p:spPr>
          <a:xfrm>
            <a:off x="7687629" y="5578471"/>
            <a:ext cx="2988319" cy="307777"/>
          </a:xfrm>
          <a:prstGeom prst="rect">
            <a:avLst/>
          </a:prstGeom>
        </p:spPr>
        <p:txBody>
          <a:bodyPr wrap="none">
            <a:spAutoFit/>
          </a:bodyPr>
          <a:lstStyle/>
          <a:p>
            <a:r>
              <a:rPr lang="en-US" altLang="zh-CN" sz="1400" dirty="0">
                <a:latin typeface="+mn-ea"/>
              </a:rPr>
              <a:t>Dijkstra</a:t>
            </a:r>
            <a:r>
              <a:rPr lang="zh-CN" altLang="en-US" sz="1400" dirty="0">
                <a:latin typeface="+mn-ea"/>
              </a:rPr>
              <a:t>算法解决单源最短路径问题</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批量计算和实时计算</a:t>
            </a:r>
          </a:p>
        </p:txBody>
      </p:sp>
      <p:sp>
        <p:nvSpPr>
          <p:cNvPr id="4" name="矩形 3"/>
          <p:cNvSpPr/>
          <p:nvPr/>
        </p:nvSpPr>
        <p:spPr>
          <a:xfrm>
            <a:off x="1024320" y="1978535"/>
            <a:ext cx="9459748" cy="338554"/>
          </a:xfrm>
          <a:prstGeom prst="rect">
            <a:avLst/>
          </a:prstGeom>
        </p:spPr>
        <p:txBody>
          <a:bodyPr wrap="square">
            <a:spAutoFit/>
          </a:bodyPr>
          <a:lstStyle/>
          <a:p>
            <a:pPr marL="285750" indent="-285750">
              <a:buFont typeface="Wingdings" panose="05000000000000000000" pitchFamily="2" charset="2"/>
              <a:buChar char="p"/>
            </a:pPr>
            <a:r>
              <a:rPr lang="zh-CN" altLang="zh-CN" sz="1600" dirty="0"/>
              <a:t>对静态数据和流数据的处理，对应着两种截然不同的计算模式：</a:t>
            </a:r>
            <a:r>
              <a:rPr lang="zh-CN" altLang="zh-CN" sz="1600" b="1" dirty="0"/>
              <a:t>批量计算和实时计算</a:t>
            </a:r>
          </a:p>
        </p:txBody>
      </p:sp>
      <p:pic>
        <p:nvPicPr>
          <p:cNvPr id="6" name="图片 5"/>
          <p:cNvPicPr>
            <a:picLocks noChangeAspect="1"/>
          </p:cNvPicPr>
          <p:nvPr/>
        </p:nvPicPr>
        <p:blipFill>
          <a:blip r:embed="rId3"/>
          <a:stretch>
            <a:fillRect/>
          </a:stretch>
        </p:blipFill>
        <p:spPr>
          <a:xfrm>
            <a:off x="921892" y="2913037"/>
            <a:ext cx="6275093" cy="2952000"/>
          </a:xfrm>
          <a:prstGeom prst="rect">
            <a:avLst/>
          </a:prstGeom>
        </p:spPr>
      </p:pic>
      <p:sp>
        <p:nvSpPr>
          <p:cNvPr id="7" name="矩形 6"/>
          <p:cNvSpPr/>
          <p:nvPr/>
        </p:nvSpPr>
        <p:spPr>
          <a:xfrm>
            <a:off x="7196985" y="2806292"/>
            <a:ext cx="4237308" cy="194918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t>批量计算</a:t>
            </a:r>
            <a:r>
              <a:rPr lang="zh-CN" altLang="en-US" sz="1300" dirty="0"/>
              <a:t>：</a:t>
            </a:r>
            <a:r>
              <a:rPr lang="zh-CN" altLang="en-US" sz="1400" dirty="0"/>
              <a:t>充裕时间处理静态数据，如</a:t>
            </a:r>
            <a:r>
              <a:rPr lang="en-US" altLang="zh-CN" sz="1400" dirty="0"/>
              <a:t>Hadoop</a:t>
            </a:r>
          </a:p>
          <a:p>
            <a:pPr marL="285750" indent="-285750">
              <a:lnSpc>
                <a:spcPct val="150000"/>
              </a:lnSpc>
              <a:buFont typeface="Wingdings" panose="05000000000000000000" pitchFamily="2" charset="2"/>
              <a:buChar char="Ø"/>
            </a:pPr>
            <a:endParaRPr lang="en-US" altLang="zh-CN" sz="1300" dirty="0"/>
          </a:p>
          <a:p>
            <a:pPr marL="285750" indent="-285750">
              <a:lnSpc>
                <a:spcPct val="150000"/>
              </a:lnSpc>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 </a:t>
            </a:r>
            <a:r>
              <a:rPr lang="zh-CN" altLang="en-US" sz="1400" b="1" dirty="0">
                <a:latin typeface="Times New Roman" panose="02020603050405020304" pitchFamily="18" charset="0"/>
                <a:cs typeface="Times New Roman" panose="02020603050405020304" pitchFamily="18" charset="0"/>
              </a:rPr>
              <a:t>实时计算</a:t>
            </a:r>
            <a:r>
              <a:rPr lang="zh-CN" altLang="en-US" sz="13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流</a:t>
            </a:r>
            <a:r>
              <a:rPr lang="zh-CN" altLang="zh-CN" sz="1400" dirty="0">
                <a:latin typeface="Times New Roman" panose="02020603050405020304" pitchFamily="18" charset="0"/>
                <a:cs typeface="Times New Roman" panose="02020603050405020304" pitchFamily="18" charset="0"/>
              </a:rPr>
              <a:t>数据</a:t>
            </a:r>
            <a:r>
              <a:rPr lang="zh-CN" altLang="en-US" sz="1400" dirty="0">
                <a:latin typeface="Times New Roman" panose="02020603050405020304" pitchFamily="18" charset="0"/>
                <a:cs typeface="Times New Roman" panose="02020603050405020304" pitchFamily="18" charset="0"/>
              </a:rPr>
              <a:t>不适合采用批量计算，因为流数据不适合用传统的关系模型建模。流数据必须采用实时计算，响应时间为秒级</a:t>
            </a:r>
            <a:endParaRPr lang="en-US" altLang="zh-CN" sz="1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300" dirty="0">
              <a:latin typeface="Times New Roman" panose="02020603050405020304" pitchFamily="18" charset="0"/>
              <a:cs typeface="Times New Roman" panose="02020603050405020304" pitchFamily="18" charset="0"/>
            </a:endParaRPr>
          </a:p>
        </p:txBody>
      </p:sp>
      <p:sp>
        <p:nvSpPr>
          <p:cNvPr id="5" name="矩形 4"/>
          <p:cNvSpPr/>
          <p:nvPr/>
        </p:nvSpPr>
        <p:spPr>
          <a:xfrm>
            <a:off x="7411453" y="4617542"/>
            <a:ext cx="4022840" cy="1346779"/>
          </a:xfrm>
          <a:prstGeom prst="rect">
            <a:avLst/>
          </a:prstGeom>
          <a:solidFill>
            <a:schemeClr val="accent1">
              <a:lumMod val="20000"/>
              <a:lumOff val="80000"/>
            </a:schemeClr>
          </a:solidFill>
        </p:spPr>
        <p:txBody>
          <a:bodyPr wrap="square">
            <a:spAutoFit/>
          </a:bodyPr>
          <a:lstStyle/>
          <a:p>
            <a:pPr>
              <a:lnSpc>
                <a:spcPct val="150000"/>
              </a:lnSpc>
            </a:pPr>
            <a:r>
              <a:rPr lang="zh-CN" altLang="zh-CN" sz="1400" dirty="0">
                <a:latin typeface="Times New Roman" panose="02020603050405020304" pitchFamily="18" charset="0"/>
                <a:cs typeface="Times New Roman" panose="02020603050405020304" pitchFamily="18" charset="0"/>
              </a:rPr>
              <a:t>在大数据时代</a:t>
            </a:r>
            <a:r>
              <a:rPr lang="zh-CN" altLang="en-US" sz="1400" dirty="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数据格式复杂、来源众多</a:t>
            </a:r>
            <a:r>
              <a:rPr lang="zh-CN" altLang="en-US" sz="1400" dirty="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数据量巨大，对实时计算提出了很大的挑战。</a:t>
            </a:r>
            <a:endParaRPr lang="en-US" altLang="zh-CN" sz="1400" dirty="0">
              <a:latin typeface="Times New Roman" panose="02020603050405020304" pitchFamily="18" charset="0"/>
              <a:cs typeface="Times New Roman" panose="02020603050405020304" pitchFamily="18" charset="0"/>
            </a:endParaRPr>
          </a:p>
          <a:p>
            <a:pPr>
              <a:lnSpc>
                <a:spcPct val="150000"/>
              </a:lnSpc>
            </a:pPr>
            <a:r>
              <a:rPr lang="zh-CN" altLang="zh-CN" sz="1400" dirty="0">
                <a:latin typeface="Times New Roman" panose="02020603050405020304" pitchFamily="18" charset="0"/>
                <a:cs typeface="Times New Roman" panose="02020603050405020304" pitchFamily="18" charset="0"/>
              </a:rPr>
              <a:t>因此，针对流数据的实时计算</a:t>
            </a:r>
            <a:r>
              <a:rPr lang="en-US" altLang="zh-CN" sz="1400" dirty="0">
                <a:latin typeface="Times New Roman" panose="02020603050405020304" pitchFamily="18" charset="0"/>
                <a:cs typeface="Times New Roman" panose="02020603050405020304" pitchFamily="18" charset="0"/>
              </a:rPr>
              <a:t>——</a:t>
            </a:r>
            <a:r>
              <a:rPr lang="zh-CN" altLang="zh-CN" sz="1400" b="1" dirty="0">
                <a:latin typeface="Times New Roman" panose="02020603050405020304" pitchFamily="18" charset="0"/>
                <a:cs typeface="Times New Roman" panose="02020603050405020304" pitchFamily="18" charset="0"/>
              </a:rPr>
              <a:t>流计算</a:t>
            </a:r>
            <a:r>
              <a:rPr lang="zh-CN" altLang="zh-CN" sz="1400" dirty="0">
                <a:latin typeface="Times New Roman" panose="02020603050405020304" pitchFamily="18" charset="0"/>
                <a:cs typeface="Times New Roman" panose="02020603050405020304" pitchFamily="18" charset="0"/>
              </a:rPr>
              <a:t>，应运而生</a:t>
            </a:r>
            <a:r>
              <a:rPr lang="zh-CN" altLang="en-US" sz="1400" dirty="0">
                <a:latin typeface="Times New Roman" panose="02020603050405020304" pitchFamily="18" charset="0"/>
                <a:cs typeface="Times New Roman" panose="02020603050405020304" pitchFamily="18" charset="0"/>
              </a:rPr>
              <a:t>。</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1/2</a:t>
            </a:r>
            <a:r>
              <a:rPr lang="zh-CN" altLang="en-US" dirty="0"/>
              <a:t>） </a:t>
            </a:r>
          </a:p>
        </p:txBody>
      </p:sp>
      <p:pic>
        <p:nvPicPr>
          <p:cNvPr id="9" name="图片 8"/>
          <p:cNvPicPr>
            <a:picLocks noChangeAspect="1"/>
          </p:cNvPicPr>
          <p:nvPr/>
        </p:nvPicPr>
        <p:blipFill>
          <a:blip r:embed="rId3"/>
          <a:stretch>
            <a:fillRect/>
          </a:stretch>
        </p:blipFill>
        <p:spPr>
          <a:xfrm>
            <a:off x="863600" y="2187112"/>
            <a:ext cx="5324475" cy="3524250"/>
          </a:xfrm>
          <a:prstGeom prst="rect">
            <a:avLst/>
          </a:prstGeom>
        </p:spPr>
      </p:pic>
      <p:pic>
        <p:nvPicPr>
          <p:cNvPr id="10" name="table"/>
          <p:cNvPicPr>
            <a:picLocks noChangeAspect="1"/>
          </p:cNvPicPr>
          <p:nvPr/>
        </p:nvPicPr>
        <p:blipFill>
          <a:blip r:embed="rId4"/>
          <a:stretch>
            <a:fillRect/>
          </a:stretch>
        </p:blipFill>
        <p:spPr>
          <a:xfrm>
            <a:off x="6585970" y="2347634"/>
            <a:ext cx="3352800" cy="741364"/>
          </a:xfrm>
          <a:prstGeom prst="rect">
            <a:avLst/>
          </a:prstGeom>
        </p:spPr>
      </p:pic>
      <p:pic>
        <p:nvPicPr>
          <p:cNvPr id="11" name="table"/>
          <p:cNvPicPr>
            <a:picLocks noChangeAspect="1"/>
          </p:cNvPicPr>
          <p:nvPr/>
        </p:nvPicPr>
        <p:blipFill>
          <a:blip r:embed="rId5"/>
          <a:stretch>
            <a:fillRect/>
          </a:stretch>
        </p:blipFill>
        <p:spPr>
          <a:xfrm>
            <a:off x="6585970" y="3697278"/>
            <a:ext cx="3352800" cy="741364"/>
          </a:xfrm>
          <a:prstGeom prst="rect">
            <a:avLst/>
          </a:prstGeom>
        </p:spPr>
      </p:pic>
      <p:pic>
        <p:nvPicPr>
          <p:cNvPr id="12" name="table"/>
          <p:cNvPicPr>
            <a:picLocks noChangeAspect="1"/>
          </p:cNvPicPr>
          <p:nvPr/>
        </p:nvPicPr>
        <p:blipFill>
          <a:blip r:embed="rId6"/>
          <a:stretch>
            <a:fillRect/>
          </a:stretch>
        </p:blipFill>
        <p:spPr>
          <a:xfrm>
            <a:off x="6585970" y="4998420"/>
            <a:ext cx="3276600" cy="741362"/>
          </a:xfrm>
          <a:prstGeom prst="rect">
            <a:avLst/>
          </a:prstGeom>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l="4991" t="5405" r="6197"/>
          <a:stretch>
            <a:fillRect/>
          </a:stretch>
        </p:blipFill>
        <p:spPr bwMode="auto">
          <a:xfrm>
            <a:off x="9938770" y="977734"/>
            <a:ext cx="2122237"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292393" y="2017187"/>
            <a:ext cx="1939955" cy="276999"/>
          </a:xfrm>
          <a:prstGeom prst="rect">
            <a:avLst/>
          </a:prstGeom>
        </p:spPr>
        <p:txBody>
          <a:bodyPr wrap="none">
            <a:spAutoFit/>
          </a:bodyPr>
          <a:lstStyle/>
          <a:p>
            <a:r>
              <a:rPr lang="zh-CN" altLang="en-US" sz="1200" dirty="0">
                <a:latin typeface="+mn-ea"/>
              </a:rPr>
              <a:t>表</a:t>
            </a:r>
            <a:r>
              <a:rPr lang="en-US" altLang="zh-CN" sz="1200" dirty="0">
                <a:latin typeface="+mn-ea"/>
              </a:rPr>
              <a:t>1 </a:t>
            </a:r>
            <a:r>
              <a:rPr lang="zh-CN" altLang="en-US" sz="1200" dirty="0">
                <a:latin typeface="+mn-ea"/>
              </a:rPr>
              <a:t>超步</a:t>
            </a:r>
            <a:r>
              <a:rPr lang="en-US" altLang="zh-CN" sz="1200" dirty="0">
                <a:latin typeface="+mn-ea"/>
              </a:rPr>
              <a:t>0</a:t>
            </a:r>
            <a:r>
              <a:rPr lang="zh-CN" altLang="en-US" sz="1200" dirty="0">
                <a:latin typeface="+mn-ea"/>
              </a:rPr>
              <a:t>开始时的顶点值</a:t>
            </a:r>
          </a:p>
        </p:txBody>
      </p:sp>
      <p:sp>
        <p:nvSpPr>
          <p:cNvPr id="14" name="矩形 13"/>
          <p:cNvSpPr/>
          <p:nvPr/>
        </p:nvSpPr>
        <p:spPr>
          <a:xfrm>
            <a:off x="7292393" y="3376048"/>
            <a:ext cx="1939955" cy="276999"/>
          </a:xfrm>
          <a:prstGeom prst="rect">
            <a:avLst/>
          </a:prstGeom>
        </p:spPr>
        <p:txBody>
          <a:bodyPr wrap="none">
            <a:spAutoFit/>
          </a:bodyPr>
          <a:lstStyle/>
          <a:p>
            <a:r>
              <a:rPr lang="zh-CN" altLang="en-US" sz="1200" dirty="0">
                <a:latin typeface="+mn-ea"/>
              </a:rPr>
              <a:t>表</a:t>
            </a:r>
            <a:r>
              <a:rPr lang="en-US" altLang="zh-CN" sz="1200" dirty="0">
                <a:latin typeface="+mn-ea"/>
              </a:rPr>
              <a:t>2 </a:t>
            </a:r>
            <a:r>
              <a:rPr lang="zh-CN" altLang="en-US" sz="1200" dirty="0">
                <a:latin typeface="+mn-ea"/>
              </a:rPr>
              <a:t>超步</a:t>
            </a:r>
            <a:r>
              <a:rPr lang="en-US" altLang="zh-CN" sz="1200" dirty="0">
                <a:latin typeface="+mn-ea"/>
              </a:rPr>
              <a:t>0</a:t>
            </a:r>
            <a:r>
              <a:rPr lang="zh-CN" altLang="en-US" sz="1200" dirty="0">
                <a:latin typeface="+mn-ea"/>
              </a:rPr>
              <a:t>结束时的顶点值</a:t>
            </a:r>
          </a:p>
        </p:txBody>
      </p:sp>
      <p:sp>
        <p:nvSpPr>
          <p:cNvPr id="15" name="矩形 14"/>
          <p:cNvSpPr/>
          <p:nvPr/>
        </p:nvSpPr>
        <p:spPr>
          <a:xfrm>
            <a:off x="7292393" y="4721421"/>
            <a:ext cx="2255746" cy="276999"/>
          </a:xfrm>
          <a:prstGeom prst="rect">
            <a:avLst/>
          </a:prstGeom>
        </p:spPr>
        <p:txBody>
          <a:bodyPr wrap="none">
            <a:spAutoFit/>
          </a:bodyPr>
          <a:lstStyle/>
          <a:p>
            <a:r>
              <a:rPr lang="zh-CN" altLang="en-US" sz="1200" dirty="0">
                <a:latin typeface="+mn-ea"/>
              </a:rPr>
              <a:t>表</a:t>
            </a:r>
            <a:r>
              <a:rPr lang="en-US" altLang="zh-CN" sz="1200" dirty="0">
                <a:latin typeface="+mn-ea"/>
              </a:rPr>
              <a:t>3 </a:t>
            </a:r>
            <a:r>
              <a:rPr lang="zh-CN" altLang="en-US" sz="1200" dirty="0">
                <a:latin typeface="+mn-ea"/>
              </a:rPr>
              <a:t>顶点</a:t>
            </a:r>
            <a:r>
              <a:rPr lang="en-US" altLang="zh-CN" sz="1200" dirty="0">
                <a:latin typeface="+mn-ea"/>
              </a:rPr>
              <a:t>0</a:t>
            </a:r>
            <a:r>
              <a:rPr lang="zh-CN" altLang="en-US" sz="1200" dirty="0">
                <a:latin typeface="+mn-ea"/>
              </a:rPr>
              <a:t>向其他顶点发送消息</a:t>
            </a:r>
          </a:p>
        </p:txBody>
      </p:sp>
      <p:sp>
        <p:nvSpPr>
          <p:cNvPr id="16" name="矩形 15"/>
          <p:cNvSpPr/>
          <p:nvPr/>
        </p:nvSpPr>
        <p:spPr>
          <a:xfrm>
            <a:off x="10336665" y="2935109"/>
            <a:ext cx="1502409" cy="307777"/>
          </a:xfrm>
          <a:prstGeom prst="rect">
            <a:avLst/>
          </a:prstGeom>
          <a:solidFill>
            <a:schemeClr val="accent6">
              <a:lumMod val="75000"/>
            </a:schemeClr>
          </a:solidFill>
        </p:spPr>
        <p:txBody>
          <a:bodyPr wrap="square">
            <a:spAutoFit/>
          </a:bodyPr>
          <a:lstStyle/>
          <a:p>
            <a:r>
              <a:rPr lang="zh-CN" altLang="en-US" sz="1400" b="1" dirty="0">
                <a:solidFill>
                  <a:schemeClr val="bg1"/>
                </a:solidFill>
              </a:rPr>
              <a:t>       超  步  </a:t>
            </a:r>
            <a:r>
              <a:rPr lang="en-US" altLang="zh-CN" sz="1400" b="1" dirty="0">
                <a:solidFill>
                  <a:schemeClr val="bg1"/>
                </a:solidFill>
              </a:rPr>
              <a:t>0</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p:cNvPicPr>
            <a:picLocks noChangeAspect="1"/>
          </p:cNvPicPr>
          <p:nvPr/>
        </p:nvPicPr>
        <p:blipFill>
          <a:blip r:embed="rId3"/>
          <a:stretch>
            <a:fillRect/>
          </a:stretch>
        </p:blipFill>
        <p:spPr>
          <a:xfrm>
            <a:off x="6359342" y="3759605"/>
            <a:ext cx="3278187" cy="741364"/>
          </a:xfrm>
          <a:prstGeom prst="rect">
            <a:avLst/>
          </a:prstGeom>
        </p:spPr>
      </p:pic>
      <p:sp>
        <p:nvSpPr>
          <p:cNvPr id="17" name="TextBox 4"/>
          <p:cNvSpPr txBox="1">
            <a:spLocks noChangeArrowheads="1"/>
          </p:cNvSpPr>
          <p:nvPr/>
        </p:nvSpPr>
        <p:spPr bwMode="auto">
          <a:xfrm>
            <a:off x="6970927" y="3391145"/>
            <a:ext cx="2005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5 </a:t>
            </a:r>
            <a:r>
              <a:rPr lang="zh-CN" altLang="en-US" sz="1200" dirty="0">
                <a:latin typeface="+mn-ea"/>
                <a:ea typeface="+mn-ea"/>
              </a:rPr>
              <a:t>超步</a:t>
            </a:r>
            <a:r>
              <a:rPr lang="en-US" altLang="zh-CN" sz="1200" dirty="0">
                <a:latin typeface="+mn-ea"/>
                <a:ea typeface="+mn-ea"/>
              </a:rPr>
              <a:t>1</a:t>
            </a:r>
            <a:r>
              <a:rPr lang="zh-CN" altLang="en-US" sz="1200" dirty="0">
                <a:latin typeface="+mn-ea"/>
                <a:ea typeface="+mn-ea"/>
              </a:rPr>
              <a:t>开始时的顶点值</a:t>
            </a:r>
          </a:p>
        </p:txBody>
      </p:sp>
      <p:pic>
        <p:nvPicPr>
          <p:cNvPr id="18" name="table"/>
          <p:cNvPicPr>
            <a:picLocks noChangeAspect="1"/>
          </p:cNvPicPr>
          <p:nvPr/>
        </p:nvPicPr>
        <p:blipFill>
          <a:blip r:embed="rId4"/>
          <a:stretch>
            <a:fillRect/>
          </a:stretch>
        </p:blipFill>
        <p:spPr>
          <a:xfrm>
            <a:off x="6359338" y="5034368"/>
            <a:ext cx="3278191" cy="741362"/>
          </a:xfrm>
          <a:prstGeom prst="rect">
            <a:avLst/>
          </a:prstGeom>
        </p:spPr>
      </p:pic>
      <p:sp>
        <p:nvSpPr>
          <p:cNvPr id="19" name="TextBox 11"/>
          <p:cNvSpPr txBox="1">
            <a:spLocks noChangeArrowheads="1"/>
          </p:cNvSpPr>
          <p:nvPr/>
        </p:nvSpPr>
        <p:spPr bwMode="auto">
          <a:xfrm>
            <a:off x="7057554" y="4893020"/>
            <a:ext cx="312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6  </a:t>
            </a:r>
            <a:r>
              <a:rPr lang="zh-CN" altLang="en-US" sz="1200" dirty="0">
                <a:latin typeface="+mn-ea"/>
                <a:ea typeface="+mn-ea"/>
              </a:rPr>
              <a:t>超步</a:t>
            </a:r>
            <a:r>
              <a:rPr lang="en-US" altLang="zh-CN" sz="1200" dirty="0">
                <a:latin typeface="+mn-ea"/>
                <a:ea typeface="+mn-ea"/>
              </a:rPr>
              <a:t>1</a:t>
            </a:r>
            <a:r>
              <a:rPr lang="zh-CN" altLang="en-US" sz="1200" dirty="0">
                <a:latin typeface="+mn-ea"/>
                <a:ea typeface="+mn-ea"/>
              </a:rPr>
              <a:t>结束时的顶点值</a:t>
            </a:r>
          </a:p>
          <a:p>
            <a:endParaRPr lang="zh-CN" altLang="en-US" sz="1200" dirty="0">
              <a:latin typeface="+mn-ea"/>
              <a:ea typeface="+mn-ea"/>
            </a:endParaRPr>
          </a:p>
        </p:txBody>
      </p:sp>
      <p:pic>
        <p:nvPicPr>
          <p:cNvPr id="20" name="table"/>
          <p:cNvPicPr>
            <a:picLocks noChangeAspect="1"/>
          </p:cNvPicPr>
          <p:nvPr/>
        </p:nvPicPr>
        <p:blipFill>
          <a:blip r:embed="rId5"/>
          <a:stretch>
            <a:fillRect/>
          </a:stretch>
        </p:blipFill>
        <p:spPr>
          <a:xfrm>
            <a:off x="6360929" y="2484843"/>
            <a:ext cx="3276600" cy="741362"/>
          </a:xfrm>
          <a:prstGeom prst="rect">
            <a:avLst/>
          </a:prstGeom>
        </p:spPr>
      </p:pic>
      <p:sp>
        <p:nvSpPr>
          <p:cNvPr id="21" name="TextBox 17"/>
          <p:cNvSpPr txBox="1">
            <a:spLocks noChangeArrowheads="1"/>
          </p:cNvSpPr>
          <p:nvPr/>
        </p:nvSpPr>
        <p:spPr bwMode="auto">
          <a:xfrm>
            <a:off x="6970927" y="2160832"/>
            <a:ext cx="2409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4 </a:t>
            </a:r>
            <a:r>
              <a:rPr lang="zh-CN" altLang="en-US" sz="1200" dirty="0">
                <a:latin typeface="+mn-ea"/>
                <a:ea typeface="+mn-ea"/>
              </a:rPr>
              <a:t>上步（超步</a:t>
            </a:r>
            <a:r>
              <a:rPr lang="en-US" altLang="zh-CN" sz="1200" dirty="0">
                <a:latin typeface="+mn-ea"/>
                <a:ea typeface="+mn-ea"/>
              </a:rPr>
              <a:t>0</a:t>
            </a:r>
            <a:r>
              <a:rPr lang="zh-CN" altLang="en-US" sz="1200" dirty="0">
                <a:latin typeface="+mn-ea"/>
                <a:ea typeface="+mn-ea"/>
              </a:rPr>
              <a:t>）中发出的消息</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962322" y="2160832"/>
            <a:ext cx="4868750" cy="3889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00050" indent="-400050">
              <a:lnSpc>
                <a:spcPts val="3000"/>
              </a:lnSpc>
              <a:buFont typeface="+mj-lt"/>
              <a:buAutoNum type="romanUcPeriod"/>
            </a:pPr>
            <a:r>
              <a:rPr lang="zh-CN" altLang="en-US" sz="1500" b="1" dirty="0">
                <a:latin typeface="+mn-ea"/>
                <a:ea typeface="+mn-ea"/>
              </a:rPr>
              <a:t>顶点</a:t>
            </a:r>
            <a:r>
              <a:rPr lang="en-US" altLang="zh-CN" sz="1500" b="1" dirty="0">
                <a:latin typeface="+mn-ea"/>
                <a:ea typeface="+mn-ea"/>
              </a:rPr>
              <a:t>0</a:t>
            </a:r>
            <a:r>
              <a:rPr lang="zh-CN" altLang="en-US" sz="1500" dirty="0">
                <a:latin typeface="+mn-ea"/>
                <a:ea typeface="+mn-ea"/>
              </a:rPr>
              <a:t>：没有收到消息，依然非活跃</a:t>
            </a:r>
            <a:endParaRPr lang="en-US" altLang="zh-CN" sz="1500" dirty="0">
              <a:latin typeface="+mn-ea"/>
              <a:ea typeface="+mn-ea"/>
            </a:endParaRPr>
          </a:p>
          <a:p>
            <a:pPr marL="400050" indent="-400050">
              <a:lnSpc>
                <a:spcPts val="3000"/>
              </a:lnSpc>
              <a:buFont typeface="+mj-lt"/>
              <a:buAutoNum type="romanUcPeriod"/>
            </a:pPr>
            <a:r>
              <a:rPr lang="zh-CN" altLang="en-US" sz="1500" b="1" dirty="0">
                <a:latin typeface="+mn-ea"/>
                <a:ea typeface="+mn-ea"/>
              </a:rPr>
              <a:t>顶点</a:t>
            </a:r>
            <a:r>
              <a:rPr lang="en-US" altLang="zh-CN" sz="1500" b="1" dirty="0">
                <a:latin typeface="+mn-ea"/>
                <a:ea typeface="+mn-ea"/>
              </a:rPr>
              <a:t>1</a:t>
            </a:r>
            <a:r>
              <a:rPr lang="zh-CN" altLang="en-US" sz="1500" dirty="0">
                <a:latin typeface="+mn-ea"/>
                <a:ea typeface="+mn-ea"/>
              </a:rPr>
              <a:t>：收到消息</a:t>
            </a:r>
            <a:r>
              <a:rPr lang="en-US" altLang="zh-CN" sz="1500" dirty="0">
                <a:latin typeface="+mn-ea"/>
                <a:ea typeface="+mn-ea"/>
              </a:rPr>
              <a:t>100</a:t>
            </a:r>
            <a:r>
              <a:rPr lang="zh-CN" altLang="en-US" sz="1500" dirty="0">
                <a:latin typeface="+mn-ea"/>
                <a:ea typeface="+mn-ea"/>
              </a:rPr>
              <a:t>（唯一消息），被显式唤醒，执行计算，</a:t>
            </a:r>
            <a:r>
              <a:rPr lang="en-US" altLang="zh-CN" sz="1500" dirty="0" err="1">
                <a:latin typeface="+mn-ea"/>
                <a:ea typeface="+mn-ea"/>
              </a:rPr>
              <a:t>mindist</a:t>
            </a:r>
            <a:r>
              <a:rPr lang="zh-CN" altLang="en-US" sz="1500" dirty="0">
                <a:latin typeface="+mn-ea"/>
                <a:ea typeface="+mn-ea"/>
              </a:rPr>
              <a:t>变为</a:t>
            </a:r>
            <a:r>
              <a:rPr lang="en-US" altLang="zh-CN" sz="1500" dirty="0">
                <a:latin typeface="+mn-ea"/>
                <a:ea typeface="+mn-ea"/>
              </a:rPr>
              <a:t>100</a:t>
            </a:r>
            <a:r>
              <a:rPr lang="zh-CN" altLang="en-US" sz="1500" dirty="0">
                <a:latin typeface="+mn-ea"/>
                <a:ea typeface="+mn-ea"/>
              </a:rPr>
              <a:t>，小于顶点值</a:t>
            </a:r>
            <a:r>
              <a:rPr lang="en-US" altLang="zh-CN" sz="1500" dirty="0">
                <a:latin typeface="+mn-ea"/>
                <a:ea typeface="+mn-ea"/>
              </a:rPr>
              <a:t>INF</a:t>
            </a:r>
            <a:r>
              <a:rPr lang="zh-CN" altLang="en-US" sz="1500" dirty="0">
                <a:latin typeface="+mn-ea"/>
                <a:ea typeface="+mn-ea"/>
              </a:rPr>
              <a:t>，顶点值修改为</a:t>
            </a:r>
            <a:r>
              <a:rPr lang="en-US" altLang="zh-CN" sz="1500" dirty="0">
                <a:latin typeface="+mn-ea"/>
                <a:ea typeface="+mn-ea"/>
              </a:rPr>
              <a:t>100</a:t>
            </a:r>
            <a:r>
              <a:rPr lang="zh-CN" altLang="en-US" sz="1500" dirty="0">
                <a:latin typeface="+mn-ea"/>
                <a:ea typeface="+mn-ea"/>
              </a:rPr>
              <a:t>，没有出射边，不需要发送消息，最后变为非活跃</a:t>
            </a:r>
            <a:endParaRPr lang="en-US" altLang="zh-CN" sz="1500" dirty="0">
              <a:latin typeface="+mn-ea"/>
              <a:ea typeface="+mn-ea"/>
            </a:endParaRPr>
          </a:p>
          <a:p>
            <a:pPr marL="400050" indent="-400050">
              <a:lnSpc>
                <a:spcPts val="3000"/>
              </a:lnSpc>
              <a:buFont typeface="+mj-lt"/>
              <a:buAutoNum type="romanUcPeriod"/>
            </a:pPr>
            <a:r>
              <a:rPr lang="zh-CN" altLang="en-US" sz="1500" b="1" dirty="0">
                <a:latin typeface="+mn-ea"/>
                <a:ea typeface="+mn-ea"/>
              </a:rPr>
              <a:t>顶点</a:t>
            </a:r>
            <a:r>
              <a:rPr lang="en-US" altLang="zh-CN" sz="1500" b="1" dirty="0">
                <a:latin typeface="+mn-ea"/>
                <a:ea typeface="+mn-ea"/>
              </a:rPr>
              <a:t>2</a:t>
            </a:r>
            <a:r>
              <a:rPr lang="zh-CN" altLang="en-US" sz="1500" dirty="0">
                <a:latin typeface="+mn-ea"/>
                <a:ea typeface="+mn-ea"/>
              </a:rPr>
              <a:t>：收到消息</a:t>
            </a:r>
            <a:r>
              <a:rPr lang="en-US" altLang="zh-CN" sz="1500" dirty="0">
                <a:latin typeface="+mn-ea"/>
                <a:ea typeface="+mn-ea"/>
              </a:rPr>
              <a:t>30</a:t>
            </a:r>
            <a:r>
              <a:rPr lang="zh-CN" altLang="en-US" sz="1500" dirty="0">
                <a:latin typeface="+mn-ea"/>
                <a:ea typeface="+mn-ea"/>
              </a:rPr>
              <a:t>，被显式唤醒，执行计算， </a:t>
            </a:r>
            <a:r>
              <a:rPr lang="en-US" altLang="zh-CN" sz="1500" dirty="0" err="1">
                <a:latin typeface="+mn-ea"/>
                <a:ea typeface="+mn-ea"/>
              </a:rPr>
              <a:t>mindist</a:t>
            </a:r>
            <a:r>
              <a:rPr lang="zh-CN" altLang="en-US" sz="1500" dirty="0">
                <a:latin typeface="+mn-ea"/>
                <a:ea typeface="+mn-ea"/>
              </a:rPr>
              <a:t>变为</a:t>
            </a:r>
            <a:r>
              <a:rPr lang="en-US" altLang="zh-CN" sz="1500" dirty="0">
                <a:latin typeface="+mn-ea"/>
                <a:ea typeface="+mn-ea"/>
              </a:rPr>
              <a:t>30</a:t>
            </a:r>
            <a:r>
              <a:rPr lang="zh-CN" altLang="en-US" sz="1500" dirty="0">
                <a:latin typeface="+mn-ea"/>
                <a:ea typeface="+mn-ea"/>
              </a:rPr>
              <a:t>，小于顶点值</a:t>
            </a:r>
            <a:r>
              <a:rPr lang="en-US" altLang="zh-CN" sz="1500" dirty="0">
                <a:latin typeface="+mn-ea"/>
                <a:ea typeface="+mn-ea"/>
              </a:rPr>
              <a:t>INF</a:t>
            </a:r>
            <a:r>
              <a:rPr lang="zh-CN" altLang="en-US" sz="1500" dirty="0">
                <a:latin typeface="+mn-ea"/>
                <a:ea typeface="+mn-ea"/>
              </a:rPr>
              <a:t>，顶点值修改为</a:t>
            </a:r>
            <a:r>
              <a:rPr lang="en-US" altLang="zh-CN" sz="1500" dirty="0">
                <a:latin typeface="+mn-ea"/>
                <a:ea typeface="+mn-ea"/>
              </a:rPr>
              <a:t>30</a:t>
            </a:r>
            <a:r>
              <a:rPr lang="zh-CN" altLang="en-US" sz="1500" dirty="0">
                <a:latin typeface="+mn-ea"/>
                <a:ea typeface="+mn-ea"/>
              </a:rPr>
              <a:t>，有两条出射边，向顶点</a:t>
            </a:r>
            <a:r>
              <a:rPr lang="en-US" altLang="zh-CN" sz="1500" dirty="0">
                <a:latin typeface="+mn-ea"/>
                <a:ea typeface="+mn-ea"/>
              </a:rPr>
              <a:t>3</a:t>
            </a:r>
            <a:r>
              <a:rPr lang="zh-CN" altLang="en-US" sz="1500" dirty="0">
                <a:latin typeface="+mn-ea"/>
                <a:ea typeface="+mn-ea"/>
              </a:rPr>
              <a:t>发送消息</a:t>
            </a:r>
            <a:r>
              <a:rPr lang="en-US" altLang="zh-CN" sz="1500" dirty="0">
                <a:latin typeface="+mn-ea"/>
                <a:ea typeface="+mn-ea"/>
              </a:rPr>
              <a:t>90</a:t>
            </a:r>
            <a:r>
              <a:rPr lang="zh-CN" altLang="en-US" sz="1500" dirty="0">
                <a:latin typeface="+mn-ea"/>
                <a:ea typeface="+mn-ea"/>
              </a:rPr>
              <a:t>（即：</a:t>
            </a:r>
            <a:r>
              <a:rPr lang="en-US" altLang="zh-CN" sz="1500" dirty="0">
                <a:latin typeface="+mn-ea"/>
                <a:ea typeface="+mn-ea"/>
              </a:rPr>
              <a:t>30+60</a:t>
            </a:r>
            <a:r>
              <a:rPr lang="zh-CN" altLang="en-US" sz="1500" dirty="0">
                <a:latin typeface="+mn-ea"/>
                <a:ea typeface="+mn-ea"/>
              </a:rPr>
              <a:t>），向顶点</a:t>
            </a:r>
            <a:r>
              <a:rPr lang="en-US" altLang="zh-CN" sz="1500" dirty="0">
                <a:latin typeface="+mn-ea"/>
                <a:ea typeface="+mn-ea"/>
              </a:rPr>
              <a:t>1</a:t>
            </a:r>
            <a:r>
              <a:rPr lang="zh-CN" altLang="en-US" sz="1500" dirty="0">
                <a:latin typeface="+mn-ea"/>
                <a:ea typeface="+mn-ea"/>
              </a:rPr>
              <a:t>发送消息</a:t>
            </a:r>
            <a:r>
              <a:rPr lang="en-US" altLang="zh-CN" sz="1500" dirty="0">
                <a:latin typeface="+mn-ea"/>
                <a:ea typeface="+mn-ea"/>
              </a:rPr>
              <a:t>90</a:t>
            </a:r>
            <a:r>
              <a:rPr lang="zh-CN" altLang="en-US" sz="1500" dirty="0">
                <a:latin typeface="+mn-ea"/>
                <a:ea typeface="+mn-ea"/>
              </a:rPr>
              <a:t>（即：</a:t>
            </a:r>
            <a:r>
              <a:rPr lang="en-US" altLang="zh-CN" sz="1500" dirty="0">
                <a:latin typeface="+mn-ea"/>
                <a:ea typeface="+mn-ea"/>
              </a:rPr>
              <a:t>30+60</a:t>
            </a:r>
            <a:r>
              <a:rPr lang="zh-CN" altLang="en-US" sz="1500" dirty="0">
                <a:latin typeface="+mn-ea"/>
                <a:ea typeface="+mn-ea"/>
              </a:rPr>
              <a:t>），最后变为非活跃</a:t>
            </a:r>
            <a:endParaRPr lang="en-US" altLang="zh-CN" sz="1500" dirty="0">
              <a:latin typeface="+mn-ea"/>
              <a:ea typeface="+mn-ea"/>
            </a:endParaRPr>
          </a:p>
        </p:txBody>
      </p:sp>
      <p:sp>
        <p:nvSpPr>
          <p:cNvPr id="24" name="矩形 23"/>
          <p:cNvSpPr/>
          <p:nvPr/>
        </p:nvSpPr>
        <p:spPr>
          <a:xfrm>
            <a:off x="10389271" y="3075374"/>
            <a:ext cx="1502409" cy="307777"/>
          </a:xfrm>
          <a:prstGeom prst="rect">
            <a:avLst/>
          </a:prstGeom>
          <a:solidFill>
            <a:schemeClr val="accent2">
              <a:lumMod val="50000"/>
            </a:schemeClr>
          </a:solidFill>
        </p:spPr>
        <p:txBody>
          <a:bodyPr wrap="square">
            <a:spAutoFit/>
          </a:bodyPr>
          <a:lstStyle/>
          <a:p>
            <a:r>
              <a:rPr lang="zh-CN" altLang="en-US" sz="1400" b="1" dirty="0">
                <a:solidFill>
                  <a:schemeClr val="bg1"/>
                </a:solidFill>
              </a:rPr>
              <a:t>       超  步  </a:t>
            </a:r>
            <a:r>
              <a:rPr lang="en-US" altLang="zh-CN" sz="1400" b="1" dirty="0">
                <a:solidFill>
                  <a:schemeClr val="bg1"/>
                </a:solidFill>
              </a:rPr>
              <a:t>1</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2.5  Pregel </a:t>
            </a:r>
            <a:r>
              <a:rPr lang="zh-CN" altLang="en-US" dirty="0"/>
              <a:t>应用实例（</a:t>
            </a:r>
            <a:r>
              <a:rPr lang="en-US" altLang="zh-CN" dirty="0"/>
              <a:t>2/2</a:t>
            </a:r>
            <a:r>
              <a:rPr lang="zh-CN" altLang="en-US" dirty="0"/>
              <a:t>） </a:t>
            </a:r>
          </a:p>
        </p:txBody>
      </p:sp>
      <p:pic>
        <p:nvPicPr>
          <p:cNvPr id="16" name="table"/>
          <p:cNvPicPr>
            <a:picLocks noChangeAspect="1"/>
          </p:cNvPicPr>
          <p:nvPr/>
        </p:nvPicPr>
        <p:blipFill>
          <a:blip r:embed="rId3"/>
          <a:stretch>
            <a:fillRect/>
          </a:stretch>
        </p:blipFill>
        <p:spPr>
          <a:xfrm>
            <a:off x="6359342" y="3759605"/>
            <a:ext cx="3278187" cy="741364"/>
          </a:xfrm>
          <a:prstGeom prst="rect">
            <a:avLst/>
          </a:prstGeom>
        </p:spPr>
      </p:pic>
      <p:sp>
        <p:nvSpPr>
          <p:cNvPr id="17" name="TextBox 4"/>
          <p:cNvSpPr txBox="1">
            <a:spLocks noChangeArrowheads="1"/>
          </p:cNvSpPr>
          <p:nvPr/>
        </p:nvSpPr>
        <p:spPr bwMode="auto">
          <a:xfrm>
            <a:off x="6970927" y="3391145"/>
            <a:ext cx="2005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5 </a:t>
            </a:r>
            <a:r>
              <a:rPr lang="zh-CN" altLang="en-US" sz="1200" dirty="0">
                <a:latin typeface="+mn-ea"/>
                <a:ea typeface="+mn-ea"/>
              </a:rPr>
              <a:t>超步</a:t>
            </a:r>
            <a:r>
              <a:rPr lang="en-US" altLang="zh-CN" sz="1200" dirty="0">
                <a:latin typeface="+mn-ea"/>
                <a:ea typeface="+mn-ea"/>
              </a:rPr>
              <a:t>1</a:t>
            </a:r>
            <a:r>
              <a:rPr lang="zh-CN" altLang="en-US" sz="1200" dirty="0">
                <a:latin typeface="+mn-ea"/>
                <a:ea typeface="+mn-ea"/>
              </a:rPr>
              <a:t>开始时的顶点值</a:t>
            </a:r>
          </a:p>
        </p:txBody>
      </p:sp>
      <p:pic>
        <p:nvPicPr>
          <p:cNvPr id="18" name="table"/>
          <p:cNvPicPr>
            <a:picLocks noChangeAspect="1"/>
          </p:cNvPicPr>
          <p:nvPr/>
        </p:nvPicPr>
        <p:blipFill>
          <a:blip r:embed="rId4"/>
          <a:stretch>
            <a:fillRect/>
          </a:stretch>
        </p:blipFill>
        <p:spPr>
          <a:xfrm>
            <a:off x="6359338" y="5034368"/>
            <a:ext cx="3278191" cy="741362"/>
          </a:xfrm>
          <a:prstGeom prst="rect">
            <a:avLst/>
          </a:prstGeom>
        </p:spPr>
      </p:pic>
      <p:sp>
        <p:nvSpPr>
          <p:cNvPr id="19" name="TextBox 11"/>
          <p:cNvSpPr txBox="1">
            <a:spLocks noChangeArrowheads="1"/>
          </p:cNvSpPr>
          <p:nvPr/>
        </p:nvSpPr>
        <p:spPr bwMode="auto">
          <a:xfrm>
            <a:off x="7057554" y="4893020"/>
            <a:ext cx="312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6  </a:t>
            </a:r>
            <a:r>
              <a:rPr lang="zh-CN" altLang="en-US" sz="1200" dirty="0">
                <a:latin typeface="+mn-ea"/>
                <a:ea typeface="+mn-ea"/>
              </a:rPr>
              <a:t>超步</a:t>
            </a:r>
            <a:r>
              <a:rPr lang="en-US" altLang="zh-CN" sz="1200" dirty="0">
                <a:latin typeface="+mn-ea"/>
                <a:ea typeface="+mn-ea"/>
              </a:rPr>
              <a:t>1</a:t>
            </a:r>
            <a:r>
              <a:rPr lang="zh-CN" altLang="en-US" sz="1200" dirty="0">
                <a:latin typeface="+mn-ea"/>
                <a:ea typeface="+mn-ea"/>
              </a:rPr>
              <a:t>结束时的顶点值</a:t>
            </a:r>
          </a:p>
          <a:p>
            <a:endParaRPr lang="zh-CN" altLang="en-US" sz="1200" dirty="0">
              <a:latin typeface="+mn-ea"/>
              <a:ea typeface="+mn-ea"/>
            </a:endParaRPr>
          </a:p>
        </p:txBody>
      </p:sp>
      <p:pic>
        <p:nvPicPr>
          <p:cNvPr id="20" name="table"/>
          <p:cNvPicPr>
            <a:picLocks noChangeAspect="1"/>
          </p:cNvPicPr>
          <p:nvPr/>
        </p:nvPicPr>
        <p:blipFill>
          <a:blip r:embed="rId5"/>
          <a:stretch>
            <a:fillRect/>
          </a:stretch>
        </p:blipFill>
        <p:spPr>
          <a:xfrm>
            <a:off x="6360929" y="2484843"/>
            <a:ext cx="3276600" cy="741362"/>
          </a:xfrm>
          <a:prstGeom prst="rect">
            <a:avLst/>
          </a:prstGeom>
        </p:spPr>
      </p:pic>
      <p:sp>
        <p:nvSpPr>
          <p:cNvPr id="21" name="TextBox 17"/>
          <p:cNvSpPr txBox="1">
            <a:spLocks noChangeArrowheads="1"/>
          </p:cNvSpPr>
          <p:nvPr/>
        </p:nvSpPr>
        <p:spPr bwMode="auto">
          <a:xfrm>
            <a:off x="6970927" y="2160832"/>
            <a:ext cx="2409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latin typeface="+mn-ea"/>
                <a:ea typeface="+mn-ea"/>
              </a:rPr>
              <a:t>表</a:t>
            </a:r>
            <a:r>
              <a:rPr lang="en-US" altLang="zh-CN" sz="1200" dirty="0">
                <a:latin typeface="+mn-ea"/>
                <a:ea typeface="+mn-ea"/>
              </a:rPr>
              <a:t>4 </a:t>
            </a:r>
            <a:r>
              <a:rPr lang="zh-CN" altLang="en-US" sz="1200" dirty="0">
                <a:latin typeface="+mn-ea"/>
                <a:ea typeface="+mn-ea"/>
              </a:rPr>
              <a:t>上步（超步</a:t>
            </a:r>
            <a:r>
              <a:rPr lang="en-US" altLang="zh-CN" sz="1200" dirty="0">
                <a:latin typeface="+mn-ea"/>
                <a:ea typeface="+mn-ea"/>
              </a:rPr>
              <a:t>0</a:t>
            </a:r>
            <a:r>
              <a:rPr lang="zh-CN" altLang="en-US" sz="1200" dirty="0">
                <a:latin typeface="+mn-ea"/>
                <a:ea typeface="+mn-ea"/>
              </a:rPr>
              <a:t>）中发出的消息</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l="4991" t="5405" r="6197"/>
          <a:stretch>
            <a:fillRect/>
          </a:stretch>
        </p:blipFill>
        <p:spPr bwMode="auto">
          <a:xfrm>
            <a:off x="9906000" y="1055688"/>
            <a:ext cx="22860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8"/>
          <p:cNvSpPr txBox="1">
            <a:spLocks noChangeArrowheads="1"/>
          </p:cNvSpPr>
          <p:nvPr/>
        </p:nvSpPr>
        <p:spPr bwMode="auto">
          <a:xfrm>
            <a:off x="850900" y="2338124"/>
            <a:ext cx="4616948" cy="248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00050" indent="-400050">
              <a:lnSpc>
                <a:spcPct val="200000"/>
              </a:lnSpc>
              <a:buFont typeface="+mj-lt"/>
              <a:buAutoNum type="romanUcPeriod" startAt="4"/>
            </a:pPr>
            <a:r>
              <a:rPr lang="zh-CN" altLang="en-US" sz="1600" b="1" dirty="0">
                <a:latin typeface="+mn-ea"/>
                <a:ea typeface="+mn-ea"/>
              </a:rPr>
              <a:t>顶点</a:t>
            </a:r>
            <a:r>
              <a:rPr lang="en-US" altLang="zh-CN" sz="1600" b="1" dirty="0">
                <a:latin typeface="+mn-ea"/>
                <a:ea typeface="+mn-ea"/>
              </a:rPr>
              <a:t>3</a:t>
            </a:r>
            <a:r>
              <a:rPr lang="zh-CN" altLang="en-US" sz="1600" dirty="0">
                <a:latin typeface="+mn-ea"/>
                <a:ea typeface="+mn-ea"/>
              </a:rPr>
              <a:t>：没有收到消息，依然非活跃</a:t>
            </a:r>
            <a:endParaRPr lang="en-US" altLang="zh-CN" sz="1600" dirty="0">
              <a:latin typeface="+mn-ea"/>
              <a:ea typeface="+mn-ea"/>
            </a:endParaRPr>
          </a:p>
          <a:p>
            <a:pPr marL="400050" indent="-400050">
              <a:lnSpc>
                <a:spcPct val="200000"/>
              </a:lnSpc>
              <a:buFont typeface="+mj-lt"/>
              <a:buAutoNum type="romanUcPeriod" startAt="4"/>
            </a:pPr>
            <a:r>
              <a:rPr lang="zh-CN" altLang="en-US" sz="1600" b="1" dirty="0">
                <a:latin typeface="+mn-ea"/>
                <a:ea typeface="+mn-ea"/>
              </a:rPr>
              <a:t>顶点</a:t>
            </a:r>
            <a:r>
              <a:rPr lang="en-US" altLang="zh-CN" sz="1600" b="1" dirty="0">
                <a:latin typeface="+mn-ea"/>
                <a:ea typeface="+mn-ea"/>
              </a:rPr>
              <a:t>4</a:t>
            </a:r>
            <a:r>
              <a:rPr lang="zh-CN" altLang="en-US" sz="1600" dirty="0">
                <a:latin typeface="+mn-ea"/>
                <a:ea typeface="+mn-ea"/>
              </a:rPr>
              <a:t>：收到消息</a:t>
            </a:r>
            <a:r>
              <a:rPr lang="en-US" altLang="zh-CN" sz="1600" dirty="0">
                <a:latin typeface="+mn-ea"/>
                <a:ea typeface="+mn-ea"/>
              </a:rPr>
              <a:t>10</a:t>
            </a:r>
            <a:r>
              <a:rPr lang="zh-CN" altLang="en-US" sz="1600" dirty="0">
                <a:latin typeface="+mn-ea"/>
                <a:ea typeface="+mn-ea"/>
              </a:rPr>
              <a:t>，被显式唤醒，执行计算，</a:t>
            </a:r>
            <a:r>
              <a:rPr lang="en-US" altLang="zh-CN" sz="1600" dirty="0">
                <a:latin typeface="+mn-ea"/>
                <a:ea typeface="+mn-ea"/>
              </a:rPr>
              <a:t> </a:t>
            </a:r>
            <a:r>
              <a:rPr lang="en-US" altLang="zh-CN" sz="1600" dirty="0" err="1">
                <a:latin typeface="+mn-ea"/>
                <a:ea typeface="+mn-ea"/>
              </a:rPr>
              <a:t>mindist</a:t>
            </a:r>
            <a:r>
              <a:rPr lang="zh-CN" altLang="en-US" sz="1600" dirty="0">
                <a:latin typeface="+mn-ea"/>
                <a:ea typeface="+mn-ea"/>
              </a:rPr>
              <a:t>变为</a:t>
            </a:r>
            <a:r>
              <a:rPr lang="en-US" altLang="zh-CN" sz="1600" dirty="0">
                <a:latin typeface="+mn-ea"/>
                <a:ea typeface="+mn-ea"/>
              </a:rPr>
              <a:t>10</a:t>
            </a:r>
            <a:r>
              <a:rPr lang="zh-CN" altLang="en-US" sz="1600" dirty="0">
                <a:latin typeface="+mn-ea"/>
                <a:ea typeface="+mn-ea"/>
              </a:rPr>
              <a:t>，小于顶点值</a:t>
            </a:r>
            <a:r>
              <a:rPr lang="en-US" altLang="zh-CN" sz="1600" dirty="0">
                <a:latin typeface="+mn-ea"/>
                <a:ea typeface="+mn-ea"/>
              </a:rPr>
              <a:t>INF</a:t>
            </a:r>
            <a:r>
              <a:rPr lang="zh-CN" altLang="en-US" sz="1600" dirty="0">
                <a:latin typeface="+mn-ea"/>
                <a:ea typeface="+mn-ea"/>
              </a:rPr>
              <a:t>，顶点值修改为</a:t>
            </a:r>
            <a:r>
              <a:rPr lang="en-US" altLang="zh-CN" sz="1600" dirty="0">
                <a:latin typeface="+mn-ea"/>
                <a:ea typeface="+mn-ea"/>
              </a:rPr>
              <a:t>10</a:t>
            </a:r>
            <a:r>
              <a:rPr lang="zh-CN" altLang="en-US" sz="1600" dirty="0">
                <a:latin typeface="+mn-ea"/>
                <a:ea typeface="+mn-ea"/>
              </a:rPr>
              <a:t>，向顶点</a:t>
            </a:r>
            <a:r>
              <a:rPr lang="en-US" altLang="zh-CN" sz="1600" dirty="0">
                <a:latin typeface="+mn-ea"/>
                <a:ea typeface="+mn-ea"/>
              </a:rPr>
              <a:t>3</a:t>
            </a:r>
            <a:r>
              <a:rPr lang="zh-CN" altLang="en-US" sz="1600" dirty="0">
                <a:latin typeface="+mn-ea"/>
                <a:ea typeface="+mn-ea"/>
              </a:rPr>
              <a:t>发送消息</a:t>
            </a:r>
            <a:r>
              <a:rPr lang="en-US" altLang="zh-CN" sz="1600" dirty="0">
                <a:latin typeface="+mn-ea"/>
                <a:ea typeface="+mn-ea"/>
              </a:rPr>
              <a:t>60</a:t>
            </a:r>
            <a:r>
              <a:rPr lang="zh-CN" altLang="en-US" sz="1600" dirty="0">
                <a:latin typeface="+mn-ea"/>
                <a:ea typeface="+mn-ea"/>
              </a:rPr>
              <a:t>（即：</a:t>
            </a:r>
            <a:r>
              <a:rPr lang="en-US" altLang="zh-CN" sz="1600" dirty="0">
                <a:latin typeface="+mn-ea"/>
                <a:ea typeface="+mn-ea"/>
              </a:rPr>
              <a:t>10+50</a:t>
            </a:r>
            <a:r>
              <a:rPr lang="zh-CN" altLang="en-US" sz="1600" dirty="0">
                <a:latin typeface="+mn-ea"/>
                <a:ea typeface="+mn-ea"/>
              </a:rPr>
              <a:t>），最后变为非活跃</a:t>
            </a:r>
          </a:p>
        </p:txBody>
      </p:sp>
      <p:sp>
        <p:nvSpPr>
          <p:cNvPr id="24" name="矩形 23"/>
          <p:cNvSpPr/>
          <p:nvPr/>
        </p:nvSpPr>
        <p:spPr>
          <a:xfrm>
            <a:off x="10389271" y="3075374"/>
            <a:ext cx="1502409" cy="307777"/>
          </a:xfrm>
          <a:prstGeom prst="rect">
            <a:avLst/>
          </a:prstGeom>
          <a:solidFill>
            <a:schemeClr val="accent2">
              <a:lumMod val="50000"/>
            </a:schemeClr>
          </a:solidFill>
        </p:spPr>
        <p:txBody>
          <a:bodyPr wrap="square">
            <a:spAutoFit/>
          </a:bodyPr>
          <a:lstStyle/>
          <a:p>
            <a:r>
              <a:rPr lang="zh-CN" altLang="en-US" sz="1400" b="1" dirty="0">
                <a:solidFill>
                  <a:schemeClr val="bg1"/>
                </a:solidFill>
              </a:rPr>
              <a:t>       超  步  </a:t>
            </a:r>
            <a:r>
              <a:rPr lang="en-US" altLang="zh-CN" sz="1400" b="1" dirty="0">
                <a:solidFill>
                  <a:schemeClr val="bg1"/>
                </a:solidFill>
              </a:rPr>
              <a:t>1</a:t>
            </a:r>
            <a:endParaRPr lang="zh-CN" alt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5" name="图片 4"/>
          <p:cNvPicPr>
            <a:picLocks noChangeAspect="1"/>
          </p:cNvPicPr>
          <p:nvPr/>
        </p:nvPicPr>
        <p:blipFill>
          <a:blip r:embed="rId3"/>
          <a:stretch>
            <a:fillRect/>
          </a:stretch>
        </p:blipFill>
        <p:spPr>
          <a:xfrm>
            <a:off x="1752600" y="1936312"/>
            <a:ext cx="7979608" cy="417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7100" y="2155687"/>
            <a:ext cx="9253622" cy="249818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t> </a:t>
            </a:r>
            <a:r>
              <a:rPr lang="en-US" altLang="zh-CN" sz="1600" dirty="0"/>
              <a:t>PageRank</a:t>
            </a:r>
            <a:r>
              <a:rPr lang="zh-CN" altLang="en-US" sz="1600" dirty="0"/>
              <a:t>是一个函数，它为网络中每个网页赋一个权值。通过该权值来判断该网页的重要性</a:t>
            </a:r>
            <a:endParaRPr lang="en-US" altLang="zh-CN" sz="1600" dirty="0"/>
          </a:p>
          <a:p>
            <a:pPr marL="285750" indent="-285750">
              <a:lnSpc>
                <a:spcPct val="150000"/>
              </a:lnSpc>
              <a:buFont typeface="Wingdings" panose="05000000000000000000" pitchFamily="2" charset="2"/>
              <a:buChar char="p"/>
            </a:pPr>
            <a:endParaRPr lang="en-US" altLang="zh-CN" sz="1600" dirty="0"/>
          </a:p>
          <a:p>
            <a:pPr marL="285750" indent="-285750">
              <a:lnSpc>
                <a:spcPct val="150000"/>
              </a:lnSpc>
              <a:buFont typeface="Wingdings" panose="05000000000000000000" pitchFamily="2" charset="2"/>
              <a:buChar char="p"/>
            </a:pPr>
            <a:r>
              <a:rPr lang="zh-CN" altLang="en-US" sz="1600" dirty="0"/>
              <a:t>该权值分配的方法并不是固定的，对</a:t>
            </a:r>
            <a:r>
              <a:rPr lang="en-US" altLang="zh-CN" sz="1600" dirty="0"/>
              <a:t>PageRank</a:t>
            </a:r>
            <a:r>
              <a:rPr lang="zh-CN" altLang="en-US" sz="1600" dirty="0"/>
              <a:t>算法的一些简单变形都会改变网页的相对</a:t>
            </a:r>
            <a:r>
              <a:rPr lang="en-US" altLang="zh-CN" sz="1600" dirty="0"/>
              <a:t>PageRank</a:t>
            </a:r>
            <a:r>
              <a:rPr lang="zh-CN" altLang="en-US" sz="1600" dirty="0"/>
              <a:t>值。</a:t>
            </a:r>
            <a:r>
              <a:rPr lang="en-US" altLang="zh-CN" sz="1600" dirty="0"/>
              <a:t>PageRank</a:t>
            </a:r>
            <a:r>
              <a:rPr lang="zh-CN" altLang="en-US" sz="1600" dirty="0"/>
              <a:t>作为谷歌的网页链接排名算法，基本公式如下：</a:t>
            </a:r>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endParaRPr lang="en-US" altLang="zh-CN" sz="1400" dirty="0"/>
          </a:p>
        </p:txBody>
      </p:sp>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pic>
        <p:nvPicPr>
          <p:cNvPr id="7" name="图片 6"/>
          <p:cNvPicPr>
            <a:picLocks noChangeAspect="1"/>
          </p:cNvPicPr>
          <p:nvPr/>
        </p:nvPicPr>
        <p:blipFill rotWithShape="1">
          <a:blip r:embed="rId3"/>
          <a:srcRect t="19200" r="3792" b="10000"/>
          <a:stretch>
            <a:fillRect/>
          </a:stretch>
        </p:blipFill>
        <p:spPr>
          <a:xfrm>
            <a:off x="3723598" y="4232389"/>
            <a:ext cx="3665538" cy="8429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9533" y="1729996"/>
            <a:ext cx="9464675" cy="1156214"/>
          </a:xfrm>
          <a:prstGeom prst="rect">
            <a:avLst/>
          </a:prstGeom>
        </p:spPr>
        <p:txBody>
          <a:bodyPr wrap="square">
            <a:spAutoFit/>
          </a:bodyPr>
          <a:lstStyle/>
          <a:p>
            <a:pPr>
              <a:lnSpc>
                <a:spcPct val="150000"/>
              </a:lnSpc>
            </a:pPr>
            <a:endParaRPr lang="en-US" altLang="zh-CN" sz="1600" dirty="0"/>
          </a:p>
          <a:p>
            <a:pPr marL="285750" indent="-285750">
              <a:lnSpc>
                <a:spcPct val="150000"/>
              </a:lnSpc>
              <a:buFont typeface="Wingdings" panose="05000000000000000000" pitchFamily="2" charset="2"/>
              <a:buChar char="p"/>
            </a:pPr>
            <a:r>
              <a:rPr lang="zh-CN" altLang="en-US" sz="1600" dirty="0"/>
              <a:t>对于任意一个网页链接，其</a:t>
            </a:r>
            <a:r>
              <a:rPr lang="en-US" altLang="zh-CN" sz="1600" dirty="0"/>
              <a:t>PR</a:t>
            </a:r>
            <a:r>
              <a:rPr lang="zh-CN" altLang="en-US" sz="1600" dirty="0"/>
              <a:t>值为链入到该链接的源链接的</a:t>
            </a:r>
            <a:r>
              <a:rPr lang="en-US" altLang="zh-CN" sz="1600" dirty="0"/>
              <a:t>PR</a:t>
            </a:r>
            <a:r>
              <a:rPr lang="zh-CN" altLang="en-US" sz="1600" dirty="0"/>
              <a:t>值对该链接的贡献和，其中，</a:t>
            </a:r>
            <a:r>
              <a:rPr lang="en-US" altLang="zh-CN" sz="1600" i="1" dirty="0"/>
              <a:t>N</a:t>
            </a:r>
            <a:r>
              <a:rPr lang="zh-CN" altLang="en-US" sz="1600" dirty="0"/>
              <a:t>表示该网络中所有网页的数量，</a:t>
            </a:r>
            <a:r>
              <a:rPr lang="en-US" altLang="zh-CN" sz="1600" i="1" dirty="0"/>
              <a:t>N</a:t>
            </a:r>
            <a:r>
              <a:rPr lang="en-US" altLang="zh-CN" sz="1600" i="1" baseline="-25000" dirty="0"/>
              <a:t>i</a:t>
            </a:r>
            <a:r>
              <a:rPr lang="zh-CN" altLang="en-US" sz="1600" dirty="0"/>
              <a:t>为第</a:t>
            </a:r>
            <a:r>
              <a:rPr lang="en-US" altLang="zh-CN" sz="1600" i="1" dirty="0" err="1"/>
              <a:t>i</a:t>
            </a:r>
            <a:r>
              <a:rPr lang="zh-CN" altLang="en-US" sz="1600" dirty="0"/>
              <a:t>个源链接的链出度，</a:t>
            </a:r>
            <a:r>
              <a:rPr lang="en-US" altLang="zh-CN" sz="1600" i="1" dirty="0" err="1"/>
              <a:t>PR</a:t>
            </a:r>
            <a:r>
              <a:rPr lang="en-US" altLang="zh-CN" sz="1600" i="1" baseline="-25000" dirty="0" err="1"/>
              <a:t>i</a:t>
            </a:r>
            <a:r>
              <a:rPr lang="zh-CN" altLang="en-US" sz="1600" dirty="0"/>
              <a:t>表示第</a:t>
            </a:r>
            <a:r>
              <a:rPr lang="en-US" altLang="zh-CN" sz="1600" i="1" dirty="0" err="1"/>
              <a:t>i</a:t>
            </a:r>
            <a:r>
              <a:rPr lang="zh-CN" altLang="en-US" sz="1600" dirty="0"/>
              <a:t>个源链接的</a:t>
            </a:r>
            <a:r>
              <a:rPr lang="en-US" altLang="zh-CN" sz="1600" dirty="0"/>
              <a:t>PR</a:t>
            </a:r>
            <a:r>
              <a:rPr lang="zh-CN" altLang="en-US" sz="1600" dirty="0"/>
              <a:t>值</a:t>
            </a:r>
          </a:p>
        </p:txBody>
      </p:sp>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算法</a:t>
            </a:r>
            <a:endParaRPr lang="zh-CN" altLang="en-US" dirty="0"/>
          </a:p>
        </p:txBody>
      </p:sp>
      <p:sp>
        <p:nvSpPr>
          <p:cNvPr id="6" name="矩形 5"/>
          <p:cNvSpPr/>
          <p:nvPr/>
        </p:nvSpPr>
        <p:spPr>
          <a:xfrm>
            <a:off x="939533" y="3329409"/>
            <a:ext cx="8539163" cy="830997"/>
          </a:xfrm>
          <a:prstGeom prst="rect">
            <a:avLst/>
          </a:prstGeom>
        </p:spPr>
        <p:txBody>
          <a:bodyPr wrap="square">
            <a:spAutoFit/>
          </a:bodyPr>
          <a:lstStyle/>
          <a:p>
            <a:pPr marL="285750" indent="-285750">
              <a:buFont typeface="Wingdings" panose="05000000000000000000" pitchFamily="2" charset="2"/>
              <a:buChar char="p"/>
            </a:pPr>
            <a:r>
              <a:rPr lang="zh-CN" altLang="en-US" sz="1600" dirty="0">
                <a:latin typeface="+mn-ea"/>
              </a:rPr>
              <a:t>网络链接之间的关系可以用一个连通图来表示，下图就是四个网页（</a:t>
            </a:r>
            <a:r>
              <a:rPr lang="en-US" altLang="zh-CN" sz="1600" i="1" dirty="0">
                <a:latin typeface="+mn-ea"/>
              </a:rPr>
              <a:t>A</a:t>
            </a:r>
            <a:r>
              <a:rPr lang="en-US" altLang="zh-CN" sz="1600" dirty="0">
                <a:latin typeface="+mn-ea"/>
              </a:rPr>
              <a:t>,</a:t>
            </a:r>
            <a:r>
              <a:rPr lang="en-US" altLang="zh-CN" sz="1600" i="1" dirty="0">
                <a:latin typeface="+mn-ea"/>
              </a:rPr>
              <a:t>B</a:t>
            </a:r>
            <a:r>
              <a:rPr lang="en-US" altLang="zh-CN" sz="1600" dirty="0">
                <a:latin typeface="+mn-ea"/>
              </a:rPr>
              <a:t>,</a:t>
            </a:r>
            <a:r>
              <a:rPr lang="en-US" altLang="zh-CN" sz="1600" i="1" dirty="0">
                <a:latin typeface="+mn-ea"/>
              </a:rPr>
              <a:t>C</a:t>
            </a:r>
            <a:r>
              <a:rPr lang="en-US" altLang="zh-CN" sz="1600" dirty="0">
                <a:latin typeface="+mn-ea"/>
              </a:rPr>
              <a:t>,</a:t>
            </a:r>
            <a:r>
              <a:rPr lang="en-US" altLang="zh-CN" sz="1600" i="1" dirty="0">
                <a:latin typeface="+mn-ea"/>
              </a:rPr>
              <a:t>D</a:t>
            </a:r>
            <a:r>
              <a:rPr lang="zh-CN" altLang="en-US" sz="1600" dirty="0">
                <a:latin typeface="+mn-ea"/>
              </a:rPr>
              <a:t>）互相链入链出组成的连通图，从中可以看出，网页</a:t>
            </a:r>
            <a:r>
              <a:rPr lang="en-US" altLang="zh-CN" sz="1600" i="1" dirty="0">
                <a:latin typeface="+mn-ea"/>
              </a:rPr>
              <a:t>A</a:t>
            </a:r>
            <a:r>
              <a:rPr lang="zh-CN" altLang="en-US" sz="1600" dirty="0">
                <a:latin typeface="+mn-ea"/>
              </a:rPr>
              <a:t>中包含指向网页</a:t>
            </a:r>
            <a:r>
              <a:rPr lang="en-US" altLang="zh-CN" sz="1600" i="1" dirty="0">
                <a:latin typeface="+mn-ea"/>
              </a:rPr>
              <a:t>B</a:t>
            </a:r>
            <a:r>
              <a:rPr lang="zh-CN" altLang="en-US" sz="1600" dirty="0">
                <a:latin typeface="+mn-ea"/>
              </a:rPr>
              <a:t>、</a:t>
            </a:r>
            <a:r>
              <a:rPr lang="en-US" altLang="zh-CN" sz="1600" i="1" dirty="0">
                <a:latin typeface="+mn-ea"/>
              </a:rPr>
              <a:t>C</a:t>
            </a:r>
            <a:r>
              <a:rPr lang="zh-CN" altLang="en-US" sz="1600" dirty="0">
                <a:latin typeface="+mn-ea"/>
              </a:rPr>
              <a:t>和</a:t>
            </a:r>
            <a:r>
              <a:rPr lang="en-US" altLang="zh-CN" sz="1600" i="1" dirty="0">
                <a:latin typeface="+mn-ea"/>
              </a:rPr>
              <a:t>D</a:t>
            </a:r>
            <a:r>
              <a:rPr lang="zh-CN" altLang="en-US" sz="1600" dirty="0">
                <a:latin typeface="+mn-ea"/>
              </a:rPr>
              <a:t>的外链，网页</a:t>
            </a:r>
            <a:r>
              <a:rPr lang="en-US" altLang="zh-CN" sz="1600" i="1" dirty="0">
                <a:latin typeface="+mn-ea"/>
              </a:rPr>
              <a:t>B</a:t>
            </a:r>
            <a:r>
              <a:rPr lang="zh-CN" altLang="en-US" sz="1600" dirty="0">
                <a:latin typeface="+mn-ea"/>
              </a:rPr>
              <a:t>和</a:t>
            </a:r>
            <a:r>
              <a:rPr lang="en-US" altLang="zh-CN" sz="1600" i="1" dirty="0">
                <a:latin typeface="+mn-ea"/>
              </a:rPr>
              <a:t>D</a:t>
            </a:r>
            <a:r>
              <a:rPr lang="zh-CN" altLang="en-US" sz="1600" dirty="0">
                <a:latin typeface="+mn-ea"/>
              </a:rPr>
              <a:t>是网页</a:t>
            </a:r>
            <a:r>
              <a:rPr lang="en-US" altLang="zh-CN" sz="1600" i="1" dirty="0">
                <a:latin typeface="+mn-ea"/>
              </a:rPr>
              <a:t>A</a:t>
            </a:r>
            <a:r>
              <a:rPr lang="zh-CN" altLang="en-US" sz="1600" dirty="0">
                <a:latin typeface="+mn-ea"/>
              </a:rPr>
              <a:t>的源链接</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114" y="4417939"/>
            <a:ext cx="1457550" cy="15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1/2</a:t>
            </a:r>
            <a:r>
              <a:rPr kumimoji="1" lang="zh-CN" altLang="en-US" dirty="0">
                <a:solidFill>
                  <a:srgbClr val="000000"/>
                </a:solidFill>
                <a:ea typeface="黑体" panose="02010609060101010101" pitchFamily="49" charset="-122"/>
              </a:rPr>
              <a:t>）</a:t>
            </a:r>
            <a:endParaRPr lang="zh-CN" altLang="en-US" dirty="0"/>
          </a:p>
        </p:txBody>
      </p:sp>
      <p:pic>
        <p:nvPicPr>
          <p:cNvPr id="9" name="图片 8"/>
          <p:cNvPicPr>
            <a:picLocks noChangeAspect="1"/>
          </p:cNvPicPr>
          <p:nvPr/>
        </p:nvPicPr>
        <p:blipFill>
          <a:blip r:embed="rId3"/>
          <a:stretch>
            <a:fillRect/>
          </a:stretch>
        </p:blipFill>
        <p:spPr>
          <a:xfrm>
            <a:off x="3449687" y="3743655"/>
            <a:ext cx="5707781" cy="2592000"/>
          </a:xfrm>
          <a:prstGeom prst="rect">
            <a:avLst/>
          </a:prstGeom>
        </p:spPr>
      </p:pic>
      <p:sp>
        <p:nvSpPr>
          <p:cNvPr id="10" name="矩形 9"/>
          <p:cNvSpPr/>
          <p:nvPr/>
        </p:nvSpPr>
        <p:spPr>
          <a:xfrm>
            <a:off x="1141663" y="1826521"/>
            <a:ext cx="8791610" cy="178221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500" dirty="0"/>
              <a:t>在</a:t>
            </a:r>
            <a:r>
              <a:rPr lang="en-US" altLang="zh-CN" sz="1500" dirty="0"/>
              <a:t>Pregel</a:t>
            </a:r>
            <a:r>
              <a:rPr lang="zh-CN" altLang="en-US" sz="1500" dirty="0"/>
              <a:t>计算模型中，图中的每个顶点会对应一个计算单元，每个计算单元包含三个成员变量：</a:t>
            </a:r>
          </a:p>
          <a:p>
            <a:pPr lvl="1">
              <a:lnSpc>
                <a:spcPct val="150000"/>
              </a:lnSpc>
              <a:buFont typeface="Wingdings" panose="05000000000000000000" pitchFamily="2" charset="2"/>
              <a:buChar char="Ø"/>
            </a:pPr>
            <a:r>
              <a:rPr lang="zh-CN" altLang="en-US" sz="1500" dirty="0"/>
              <a:t>顶点值（</a:t>
            </a:r>
            <a:r>
              <a:rPr lang="en-US" altLang="zh-CN" sz="1500" dirty="0"/>
              <a:t>Vertex value</a:t>
            </a:r>
            <a:r>
              <a:rPr lang="zh-CN" altLang="en-US" sz="1500" dirty="0"/>
              <a:t>）：顶点对应的</a:t>
            </a:r>
            <a:r>
              <a:rPr lang="en-US" altLang="zh-CN" sz="1500" dirty="0"/>
              <a:t>PR</a:t>
            </a:r>
            <a:r>
              <a:rPr lang="zh-CN" altLang="en-US" sz="1500" dirty="0"/>
              <a:t>值</a:t>
            </a:r>
          </a:p>
          <a:p>
            <a:pPr lvl="1">
              <a:lnSpc>
                <a:spcPct val="150000"/>
              </a:lnSpc>
              <a:buFont typeface="Wingdings" panose="05000000000000000000" pitchFamily="2" charset="2"/>
              <a:buChar char="Ø"/>
            </a:pPr>
            <a:r>
              <a:rPr lang="zh-CN" altLang="en-US" sz="1500" dirty="0"/>
              <a:t>出射边（</a:t>
            </a:r>
            <a:r>
              <a:rPr lang="en-US" altLang="zh-CN" sz="1500" dirty="0"/>
              <a:t>Out edge</a:t>
            </a:r>
            <a:r>
              <a:rPr lang="zh-CN" altLang="en-US" sz="1500" dirty="0"/>
              <a:t>）：只需要表示一条边，可以不取值</a:t>
            </a:r>
          </a:p>
          <a:p>
            <a:pPr lvl="1">
              <a:lnSpc>
                <a:spcPct val="150000"/>
              </a:lnSpc>
              <a:buFont typeface="Wingdings" panose="05000000000000000000" pitchFamily="2" charset="2"/>
              <a:buChar char="Ø"/>
            </a:pPr>
            <a:r>
              <a:rPr lang="zh-CN" altLang="en-US" sz="1500" dirty="0"/>
              <a:t>消息（</a:t>
            </a:r>
            <a:r>
              <a:rPr lang="en-US" altLang="zh-CN" sz="1500" dirty="0"/>
              <a:t>Message</a:t>
            </a:r>
            <a:r>
              <a:rPr lang="zh-CN" altLang="en-US" sz="1500" dirty="0"/>
              <a:t>）：传递的消息，因为需要将本顶点对其它顶点的</a:t>
            </a:r>
            <a:r>
              <a:rPr lang="en-US" altLang="zh-CN" sz="1500" dirty="0"/>
              <a:t>PR</a:t>
            </a:r>
            <a:r>
              <a:rPr lang="zh-CN" altLang="en-US" sz="1500" dirty="0"/>
              <a:t>贡献值，传递给目标顶点</a:t>
            </a:r>
          </a:p>
          <a:p>
            <a:pPr marL="285750" indent="-285750">
              <a:lnSpc>
                <a:spcPct val="150000"/>
              </a:lnSpc>
              <a:buFont typeface="Wingdings" panose="05000000000000000000" pitchFamily="2" charset="2"/>
              <a:buChar char="n"/>
            </a:pPr>
            <a:r>
              <a:rPr lang="zh-CN" altLang="en-US" sz="1500" dirty="0"/>
              <a:t>每个计算单元包含一个成员函数</a:t>
            </a:r>
            <a:r>
              <a:rPr lang="en-US" altLang="zh-CN" sz="1500" dirty="0"/>
              <a:t>Compute()</a:t>
            </a:r>
            <a:endParaRPr lang="zh-CN" altLang="en-US" sz="15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2.6.1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2/2</a:t>
            </a:r>
            <a:r>
              <a:rPr kumimoji="1" lang="zh-CN" altLang="en-US" dirty="0">
                <a:solidFill>
                  <a:srgbClr val="000000"/>
                </a:solidFill>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a:srcRect r="3555"/>
          <a:stretch>
            <a:fillRect/>
          </a:stretch>
        </p:blipFill>
        <p:spPr>
          <a:xfrm>
            <a:off x="850900" y="2155687"/>
            <a:ext cx="5686425" cy="3952875"/>
          </a:xfrm>
          <a:prstGeom prst="rect">
            <a:avLst/>
          </a:prstGeom>
        </p:spPr>
      </p:pic>
      <p:sp>
        <p:nvSpPr>
          <p:cNvPr id="5" name="矩形 4"/>
          <p:cNvSpPr/>
          <p:nvPr/>
        </p:nvSpPr>
        <p:spPr>
          <a:xfrm>
            <a:off x="6762751" y="1911222"/>
            <a:ext cx="4352924" cy="4257576"/>
          </a:xfrm>
          <a:prstGeom prst="rect">
            <a:avLst/>
          </a:prstGeom>
        </p:spPr>
        <p:txBody>
          <a:bodyPr wrap="square">
            <a:spAutoFit/>
          </a:bodyPr>
          <a:lstStyle/>
          <a:p>
            <a:pPr marL="400050" indent="-400050">
              <a:lnSpc>
                <a:spcPct val="150000"/>
              </a:lnSpc>
              <a:buFont typeface="+mj-lt"/>
              <a:buAutoNum type="romanUcPeriod"/>
            </a:pPr>
            <a:r>
              <a:rPr lang="en-US" altLang="zh-CN" sz="1300" dirty="0"/>
              <a:t>PageRankVertex</a:t>
            </a:r>
            <a:r>
              <a:rPr lang="zh-CN" altLang="en-US" sz="1300" dirty="0"/>
              <a:t>继承自</a:t>
            </a:r>
            <a:r>
              <a:rPr lang="en-US" altLang="zh-CN" sz="1300" dirty="0"/>
              <a:t>Vertex</a:t>
            </a:r>
            <a:r>
              <a:rPr lang="zh-CN" altLang="en-US" sz="1300" dirty="0"/>
              <a:t>类，顶点值类型是</a:t>
            </a:r>
            <a:r>
              <a:rPr lang="en-US" altLang="zh-CN" sz="1300" dirty="0"/>
              <a:t>double</a:t>
            </a:r>
            <a:r>
              <a:rPr lang="zh-CN" altLang="en-US" sz="1300" dirty="0"/>
              <a:t>，用来保存</a:t>
            </a:r>
            <a:r>
              <a:rPr lang="en-US" altLang="zh-CN" sz="1300" dirty="0"/>
              <a:t>PageRank</a:t>
            </a:r>
            <a:r>
              <a:rPr lang="zh-CN" altLang="en-US" sz="1300" dirty="0"/>
              <a:t>中间值，消息类型也是</a:t>
            </a:r>
            <a:r>
              <a:rPr lang="en-US" altLang="zh-CN" sz="1300" dirty="0"/>
              <a:t>double</a:t>
            </a:r>
            <a:r>
              <a:rPr lang="zh-CN" altLang="en-US" sz="1300" dirty="0"/>
              <a:t>，用来传输</a:t>
            </a:r>
            <a:r>
              <a:rPr lang="en-US" altLang="zh-CN" sz="1300" dirty="0"/>
              <a:t>PageRank</a:t>
            </a:r>
            <a:r>
              <a:rPr lang="zh-CN" altLang="en-US" sz="1300" dirty="0"/>
              <a:t>值，边的</a:t>
            </a:r>
            <a:r>
              <a:rPr lang="en-US" altLang="zh-CN" sz="1300" dirty="0"/>
              <a:t>value</a:t>
            </a:r>
            <a:r>
              <a:rPr lang="zh-CN" altLang="en-US" sz="1300" dirty="0"/>
              <a:t>类型是</a:t>
            </a:r>
            <a:r>
              <a:rPr lang="en-US" altLang="zh-CN" sz="1300" dirty="0"/>
              <a:t>void</a:t>
            </a:r>
            <a:r>
              <a:rPr lang="zh-CN" altLang="en-US" sz="1300" dirty="0"/>
              <a:t>，因为不需要存储任何信息</a:t>
            </a:r>
            <a:endParaRPr lang="en-US" altLang="zh-CN" sz="1300" dirty="0"/>
          </a:p>
          <a:p>
            <a:pPr marL="400050" indent="-400050">
              <a:lnSpc>
                <a:spcPct val="150000"/>
              </a:lnSpc>
              <a:buFont typeface="+mj-lt"/>
              <a:buAutoNum type="romanUcPeriod"/>
            </a:pPr>
            <a:r>
              <a:rPr lang="zh-CN" altLang="en-US" sz="1300" dirty="0"/>
              <a:t>这里假设在第</a:t>
            </a:r>
            <a:r>
              <a:rPr lang="en-US" altLang="zh-CN" sz="1300" dirty="0"/>
              <a:t>0</a:t>
            </a:r>
            <a:r>
              <a:rPr lang="zh-CN" altLang="en-US" sz="1300" dirty="0"/>
              <a:t>个超步时，图中各顶点值被初始化为</a:t>
            </a:r>
            <a:r>
              <a:rPr lang="en-US" altLang="zh-CN" sz="1300" dirty="0"/>
              <a:t>1/</a:t>
            </a:r>
            <a:r>
              <a:rPr lang="en-US" altLang="zh-CN" sz="1300" dirty="0" err="1"/>
              <a:t>NumVertices</a:t>
            </a:r>
            <a:r>
              <a:rPr lang="en-US" altLang="zh-CN" sz="1300" dirty="0"/>
              <a:t>()</a:t>
            </a:r>
            <a:r>
              <a:rPr lang="zh-CN" altLang="en-US" sz="1300" dirty="0"/>
              <a:t>，其中，</a:t>
            </a:r>
            <a:r>
              <a:rPr lang="en-US" altLang="zh-CN" sz="1300" dirty="0" err="1"/>
              <a:t>NumVertices</a:t>
            </a:r>
            <a:r>
              <a:rPr lang="en-US" altLang="zh-CN" sz="1300" dirty="0"/>
              <a:t>()</a:t>
            </a:r>
            <a:r>
              <a:rPr lang="zh-CN" altLang="en-US" sz="1300" dirty="0"/>
              <a:t>表示顶点数目</a:t>
            </a:r>
            <a:endParaRPr lang="en-US" altLang="zh-CN" sz="1300" dirty="0"/>
          </a:p>
          <a:p>
            <a:pPr marL="400050" indent="-400050">
              <a:lnSpc>
                <a:spcPct val="150000"/>
              </a:lnSpc>
              <a:buFont typeface="+mj-lt"/>
              <a:buAutoNum type="romanUcPeriod"/>
            </a:pPr>
            <a:r>
              <a:rPr lang="zh-CN" altLang="en-US" sz="1300" dirty="0"/>
              <a:t>在前</a:t>
            </a:r>
            <a:r>
              <a:rPr lang="en-US" altLang="zh-CN" sz="1300" dirty="0"/>
              <a:t>30</a:t>
            </a:r>
            <a:r>
              <a:rPr lang="zh-CN" altLang="en-US" sz="1300" dirty="0"/>
              <a:t>个超步中，每个顶点都会沿着它的出射边，发送它的</a:t>
            </a:r>
            <a:r>
              <a:rPr lang="en-US" altLang="zh-CN" sz="1300" dirty="0"/>
              <a:t>PageRank</a:t>
            </a:r>
            <a:r>
              <a:rPr lang="zh-CN" altLang="en-US" sz="1300" dirty="0"/>
              <a:t>值除以出射边数目以后的结果值。从第</a:t>
            </a:r>
            <a:r>
              <a:rPr lang="en-US" altLang="zh-CN" sz="1300" dirty="0"/>
              <a:t>1</a:t>
            </a:r>
            <a:r>
              <a:rPr lang="zh-CN" altLang="en-US" sz="1300" dirty="0"/>
              <a:t>个超步开始，每个顶点会将到达的消息中的值加到</a:t>
            </a:r>
            <a:r>
              <a:rPr lang="en-US" altLang="zh-CN" sz="1300" dirty="0"/>
              <a:t>sum</a:t>
            </a:r>
            <a:r>
              <a:rPr lang="zh-CN" altLang="en-US" sz="1300" dirty="0"/>
              <a:t>值中，同时将它的</a:t>
            </a:r>
            <a:r>
              <a:rPr lang="en-US" altLang="zh-CN" sz="1300" dirty="0"/>
              <a:t>PageRank</a:t>
            </a:r>
            <a:r>
              <a:rPr lang="zh-CN" altLang="en-US" sz="1300" dirty="0"/>
              <a:t>值设为</a:t>
            </a:r>
            <a:r>
              <a:rPr lang="en-US" altLang="zh-CN" sz="1300" dirty="0"/>
              <a:t>0.15/</a:t>
            </a:r>
            <a:r>
              <a:rPr lang="en-US" altLang="zh-CN" sz="1300" dirty="0" err="1"/>
              <a:t>NumVertices</a:t>
            </a:r>
            <a:r>
              <a:rPr lang="en-US" altLang="zh-CN" sz="1300" dirty="0"/>
              <a:t>()+0.85*sum</a:t>
            </a:r>
          </a:p>
          <a:p>
            <a:pPr marL="400050" indent="-400050">
              <a:lnSpc>
                <a:spcPct val="150000"/>
              </a:lnSpc>
              <a:buFont typeface="+mj-lt"/>
              <a:buAutoNum type="romanUcPeriod"/>
            </a:pPr>
            <a:r>
              <a:rPr lang="zh-CN" altLang="en-US" sz="1300" dirty="0"/>
              <a:t>到了第</a:t>
            </a:r>
            <a:r>
              <a:rPr lang="en-US" altLang="zh-CN" sz="1300" dirty="0"/>
              <a:t>30</a:t>
            </a:r>
            <a:r>
              <a:rPr lang="zh-CN" altLang="en-US" sz="1300" dirty="0"/>
              <a:t>个超步后，就没有需要发送的消息了，同时所有的顶点停止计算，得到最终结果</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1/2</a:t>
            </a:r>
            <a:r>
              <a:rPr kumimoji="1" lang="zh-CN" altLang="en-US" dirty="0">
                <a:solidFill>
                  <a:srgbClr val="000000"/>
                </a:solidFill>
                <a:ea typeface="黑体" panose="02010609060101010101" pitchFamily="49" charset="-122"/>
              </a:rPr>
              <a:t>）</a:t>
            </a:r>
            <a:endParaRPr lang="zh-CN" altLang="en-US" dirty="0"/>
          </a:p>
        </p:txBody>
      </p:sp>
      <p:pic>
        <p:nvPicPr>
          <p:cNvPr id="5" name="图片 4"/>
          <p:cNvPicPr>
            <a:picLocks noChangeAspect="1"/>
          </p:cNvPicPr>
          <p:nvPr/>
        </p:nvPicPr>
        <p:blipFill>
          <a:blip r:embed="rId3"/>
          <a:stretch>
            <a:fillRect/>
          </a:stretch>
        </p:blipFill>
        <p:spPr>
          <a:xfrm>
            <a:off x="4808940" y="2003733"/>
            <a:ext cx="6206324" cy="4212000"/>
          </a:xfrm>
          <a:prstGeom prst="rect">
            <a:avLst/>
          </a:prstGeom>
        </p:spPr>
      </p:pic>
      <p:sp>
        <p:nvSpPr>
          <p:cNvPr id="8" name="内容占位符 1"/>
          <p:cNvSpPr>
            <a:spLocks noGrp="1"/>
          </p:cNvSpPr>
          <p:nvPr/>
        </p:nvSpPr>
        <p:spPr bwMode="auto">
          <a:xfrm>
            <a:off x="660400" y="2155686"/>
            <a:ext cx="3619500" cy="36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en-US" altLang="zh-CN" sz="1400" dirty="0"/>
              <a:t>MapReduce</a:t>
            </a:r>
            <a:r>
              <a:rPr lang="zh-CN" altLang="en-US" sz="1400" dirty="0"/>
              <a:t>也是谷歌公司提出的一种计算模型，它是为全量计算而设计</a:t>
            </a:r>
            <a:endParaRPr lang="en-US" altLang="zh-CN" sz="1400" dirty="0"/>
          </a:p>
          <a:p>
            <a:pPr>
              <a:buFont typeface="Wingdings" panose="05000000000000000000" pitchFamily="2" charset="2"/>
              <a:buChar char="p"/>
            </a:pPr>
            <a:endParaRPr lang="en-US" altLang="zh-CN" sz="1400" dirty="0"/>
          </a:p>
          <a:p>
            <a:pPr>
              <a:buFont typeface="Wingdings" panose="05000000000000000000" pitchFamily="2" charset="2"/>
              <a:buChar char="p"/>
            </a:pPr>
            <a:r>
              <a:rPr lang="zh-CN" altLang="en-US" sz="1400" dirty="0"/>
              <a:t>采用</a:t>
            </a:r>
            <a:r>
              <a:rPr lang="en-US" altLang="zh-CN" sz="1400" dirty="0"/>
              <a:t>MapReduce</a:t>
            </a:r>
            <a:r>
              <a:rPr lang="zh-CN" altLang="en-US" sz="1400" dirty="0"/>
              <a:t>实现</a:t>
            </a:r>
            <a:r>
              <a:rPr lang="en-US" altLang="zh-CN" sz="1400" dirty="0"/>
              <a:t>PageRank</a:t>
            </a:r>
            <a:r>
              <a:rPr lang="zh-CN" altLang="en-US" sz="1400" dirty="0"/>
              <a:t>的计算过程包括三个阶段：</a:t>
            </a:r>
            <a:endParaRPr lang="en-US" altLang="zh-CN" sz="1400" dirty="0"/>
          </a:p>
          <a:p>
            <a:pPr lvl="1">
              <a:lnSpc>
                <a:spcPct val="150000"/>
              </a:lnSpc>
              <a:buFont typeface="Wingdings" panose="05000000000000000000" pitchFamily="2" charset="2"/>
              <a:buChar char="Ø"/>
            </a:pPr>
            <a:r>
              <a:rPr lang="zh-CN" altLang="en-US" sz="1400" b="1" dirty="0"/>
              <a:t>第一阶段：解析网页</a:t>
            </a:r>
            <a:endParaRPr lang="en-US" altLang="zh-CN" sz="1400" b="1" dirty="0"/>
          </a:p>
          <a:p>
            <a:pPr lvl="1">
              <a:lnSpc>
                <a:spcPct val="150000"/>
              </a:lnSpc>
              <a:buFont typeface="Wingdings" panose="05000000000000000000" pitchFamily="2" charset="2"/>
              <a:buChar char="Ø"/>
            </a:pPr>
            <a:r>
              <a:rPr lang="zh-CN" altLang="en-US" sz="1400" b="1" dirty="0"/>
              <a:t>第二阶段：</a:t>
            </a:r>
            <a:r>
              <a:rPr lang="en-US" altLang="zh-CN" sz="1400" b="1" dirty="0"/>
              <a:t>PageRank</a:t>
            </a:r>
            <a:r>
              <a:rPr lang="zh-CN" altLang="en-US" sz="1400" b="1" dirty="0"/>
              <a:t>分配</a:t>
            </a:r>
            <a:endParaRPr lang="en-US" altLang="zh-CN" sz="1400" b="1" dirty="0"/>
          </a:p>
          <a:p>
            <a:pPr lvl="1">
              <a:lnSpc>
                <a:spcPct val="150000"/>
              </a:lnSpc>
              <a:buFont typeface="Wingdings" panose="05000000000000000000" pitchFamily="2" charset="2"/>
              <a:buChar char="Ø"/>
            </a:pPr>
            <a:r>
              <a:rPr lang="zh-CN" altLang="en-US" sz="1400" b="1" dirty="0"/>
              <a:t>第三阶段：收敛阶段</a:t>
            </a:r>
            <a:endParaRPr lang="en-US" altLang="zh-CN" sz="1400" b="1" dirty="0"/>
          </a:p>
          <a:p>
            <a:pPr lvl="1">
              <a:lnSpc>
                <a:spcPct val="150000"/>
              </a:lnSpc>
              <a:buFont typeface="Wingdings" panose="05000000000000000000" pitchFamily="2" charset="2"/>
              <a:buChar char="p"/>
            </a:pPr>
            <a:endParaRPr lang="en-US" altLang="zh-CN" sz="1400" b="1" dirty="0"/>
          </a:p>
          <a:p>
            <a:pPr marL="285750">
              <a:lnSpc>
                <a:spcPct val="150000"/>
              </a:lnSpc>
              <a:buFont typeface="Wingdings" panose="05000000000000000000" pitchFamily="2" charset="2"/>
              <a:buChar char="ü"/>
            </a:pPr>
            <a:r>
              <a:rPr lang="zh-CN" altLang="en-US" sz="1400" b="1" dirty="0"/>
              <a:t>右图是一次</a:t>
            </a:r>
            <a:r>
              <a:rPr lang="en-US" altLang="zh-CN" sz="1400" b="1" dirty="0"/>
              <a:t>MapReduce</a:t>
            </a:r>
            <a:r>
              <a:rPr lang="zh-CN" altLang="en-US" sz="1400" b="1" dirty="0"/>
              <a:t>过程，不断迭 代后</a:t>
            </a:r>
            <a:r>
              <a:rPr lang="en-US" altLang="zh-CN" sz="1400" b="1" dirty="0"/>
              <a:t>PR</a:t>
            </a:r>
            <a:r>
              <a:rPr lang="zh-CN" altLang="en-US" sz="1400" b="1" dirty="0"/>
              <a:t>值会趋于稳定收敛</a:t>
            </a:r>
            <a:endParaRPr lang="en-US" altLang="zh-CN" sz="1400" b="1"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2.6.2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中实现（</a:t>
            </a:r>
            <a:r>
              <a:rPr kumimoji="1" lang="en-US" altLang="zh-CN" dirty="0">
                <a:solidFill>
                  <a:srgbClr val="000000"/>
                </a:solidFill>
                <a:ea typeface="黑体" panose="02010609060101010101" pitchFamily="49" charset="-122"/>
              </a:rPr>
              <a:t>2/2</a:t>
            </a:r>
            <a:r>
              <a:rPr kumimoji="1" lang="zh-CN" altLang="en-US" dirty="0">
                <a:solidFill>
                  <a:srgbClr val="000000"/>
                </a:solidFill>
                <a:ea typeface="黑体" panose="02010609060101010101" pitchFamily="49" charset="-122"/>
              </a:rPr>
              <a:t>）</a:t>
            </a:r>
            <a:endParaRPr lang="zh-CN" altLang="en-US" dirty="0"/>
          </a:p>
        </p:txBody>
      </p:sp>
      <p:pic>
        <p:nvPicPr>
          <p:cNvPr id="5" name="图片 4"/>
          <p:cNvPicPr>
            <a:picLocks noChangeAspect="1"/>
          </p:cNvPicPr>
          <p:nvPr/>
        </p:nvPicPr>
        <p:blipFill>
          <a:blip r:embed="rId3"/>
          <a:stretch>
            <a:fillRect/>
          </a:stretch>
        </p:blipFill>
        <p:spPr>
          <a:xfrm>
            <a:off x="5751914" y="1966318"/>
            <a:ext cx="6206324" cy="4212000"/>
          </a:xfrm>
          <a:prstGeom prst="rect">
            <a:avLst/>
          </a:prstGeom>
        </p:spPr>
      </p:pic>
      <p:sp>
        <p:nvSpPr>
          <p:cNvPr id="7" name="Rectangle 2"/>
          <p:cNvSpPr>
            <a:spLocks noChangeArrowheads="1"/>
          </p:cNvSpPr>
          <p:nvPr/>
        </p:nvSpPr>
        <p:spPr bwMode="auto">
          <a:xfrm>
            <a:off x="657426" y="4072318"/>
            <a:ext cx="49403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34</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0.10135135318 0.128378381043 0.641891884735 0.128378381043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35</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0.101351352417 0.128378379932 0.64189188772 0.128378379932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36</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0.101351351973 0.128378379284 0.64189188946 0.128378379284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37</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0.101351351714 0.128378378906 0.641891890474 0.128378378906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38</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0.101351351562 0.128378378686 0.641891891065 0.128378378686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39</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0.101351351474 0.128378378558 0.64189189141 0.128378378558 </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40</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0.101351351423 0.128378378483 0.641891891611 0.128378378483</a:t>
            </a:r>
            <a:endParaRPr kumimoji="0" lang="en-US"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41</a:t>
            </a:r>
            <a:r>
              <a:rPr kumimoji="0" lang="zh-CN" altLang="zh-CN" sz="105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0.101351351393 0.128378378439 0.641891891728 0.128378378439 </a:t>
            </a:r>
            <a:endParaRPr kumimoji="0" lang="zh-CN" altLang="zh-CN" sz="2400" b="1" i="0" u="none" strike="noStrike" cap="none" normalizeH="0" baseline="0" dirty="0">
              <a:ln>
                <a:noFill/>
              </a:ln>
              <a:solidFill>
                <a:schemeClr val="tx1"/>
              </a:solidFill>
              <a:effectLst/>
              <a:latin typeface="Arial" panose="020B0604020202020204" pitchFamily="34" charset="0"/>
            </a:endParaRPr>
          </a:p>
        </p:txBody>
      </p:sp>
      <p:sp>
        <p:nvSpPr>
          <p:cNvPr id="9" name="矩形 8"/>
          <p:cNvSpPr/>
          <p:nvPr/>
        </p:nvSpPr>
        <p:spPr>
          <a:xfrm>
            <a:off x="503237" y="2433882"/>
            <a:ext cx="4940300" cy="786882"/>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600" dirty="0">
                <a:solidFill>
                  <a:srgbClr val="000000"/>
                </a:solidFill>
                <a:latin typeface="Verdana" panose="020B0604030504040204" pitchFamily="34" charset="0"/>
              </a:rPr>
              <a:t>进行</a:t>
            </a:r>
            <a:r>
              <a:rPr lang="en-US" altLang="zh-CN" sz="1600" dirty="0">
                <a:solidFill>
                  <a:srgbClr val="000000"/>
                </a:solidFill>
                <a:latin typeface="Verdana" panose="020B0604030504040204" pitchFamily="34" charset="0"/>
              </a:rPr>
              <a:t>40</a:t>
            </a:r>
            <a:r>
              <a:rPr lang="zh-CN" altLang="en-US" sz="1600" dirty="0">
                <a:solidFill>
                  <a:srgbClr val="000000"/>
                </a:solidFill>
                <a:latin typeface="Verdana" panose="020B0604030504040204" pitchFamily="34" charset="0"/>
              </a:rPr>
              <a:t>次左右迭代后，可以看到</a:t>
            </a:r>
            <a:r>
              <a:rPr lang="en-US" altLang="zh-CN" sz="1600" dirty="0" err="1">
                <a:solidFill>
                  <a:srgbClr val="000000"/>
                </a:solidFill>
                <a:latin typeface="Verdana" panose="020B0604030504040204" pitchFamily="34" charset="0"/>
              </a:rPr>
              <a:t>pagerank</a:t>
            </a:r>
            <a:r>
              <a:rPr lang="zh-CN" altLang="en-US" sz="1600" dirty="0">
                <a:solidFill>
                  <a:srgbClr val="000000"/>
                </a:solidFill>
                <a:latin typeface="Verdana" panose="020B0604030504040204" pitchFamily="34" charset="0"/>
              </a:rPr>
              <a:t>值已经基本趋于稳定，并与第四步的分数表示一致。</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1.1.3  </a:t>
            </a:r>
            <a:r>
              <a:rPr lang="zh-CN" altLang="en-US" dirty="0"/>
              <a:t>流计算概念</a:t>
            </a:r>
          </a:p>
        </p:txBody>
      </p:sp>
      <p:sp>
        <p:nvSpPr>
          <p:cNvPr id="4" name="矩形 3"/>
          <p:cNvSpPr/>
          <p:nvPr/>
        </p:nvSpPr>
        <p:spPr>
          <a:xfrm>
            <a:off x="1008556" y="1971021"/>
            <a:ext cx="9823669" cy="338554"/>
          </a:xfrm>
          <a:prstGeom prst="rect">
            <a:avLst/>
          </a:prstGeom>
        </p:spPr>
        <p:txBody>
          <a:bodyPr wrap="square">
            <a:spAutoFit/>
          </a:bodyPr>
          <a:lstStyle/>
          <a:p>
            <a:pPr marL="285750" indent="-285750">
              <a:buFont typeface="Wingdings" panose="05000000000000000000" pitchFamily="2" charset="2"/>
              <a:buChar char="p"/>
            </a:pPr>
            <a:r>
              <a:rPr lang="zh-CN" altLang="zh-CN" sz="1600" b="1" dirty="0"/>
              <a:t>流计算</a:t>
            </a:r>
            <a:r>
              <a:rPr lang="zh-CN" altLang="en-US" sz="1600" dirty="0"/>
              <a:t>：</a:t>
            </a:r>
            <a:r>
              <a:rPr lang="zh-CN" altLang="zh-CN" sz="1600" dirty="0"/>
              <a:t>实时获取来自不同数据源的海量数据，经过实时分析处理，获得有价值的信息</a:t>
            </a:r>
          </a:p>
        </p:txBody>
      </p:sp>
      <p:pic>
        <p:nvPicPr>
          <p:cNvPr id="5"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1544" b="12573"/>
          <a:stretch>
            <a:fillRect/>
          </a:stretch>
        </p:blipFill>
        <p:spPr bwMode="auto">
          <a:xfrm>
            <a:off x="2411130" y="2527539"/>
            <a:ext cx="6752122" cy="294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图示 5"/>
          <p:cNvGraphicFramePr/>
          <p:nvPr/>
        </p:nvGraphicFramePr>
        <p:xfrm>
          <a:off x="2949140" y="4636433"/>
          <a:ext cx="6293720" cy="2323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图计算</a:t>
            </a:r>
          </a:p>
          <a:p>
            <a:endParaRPr lang="en-US" dirty="0"/>
          </a:p>
        </p:txBody>
      </p:sp>
      <p:sp>
        <p:nvSpPr>
          <p:cNvPr id="3" name="Content Placeholder 2"/>
          <p:cNvSpPr>
            <a:spLocks noGrp="1"/>
          </p:cNvSpPr>
          <p:nvPr>
            <p:ph sz="quarter" idx="13"/>
          </p:nvPr>
        </p:nvSpPr>
        <p:spPr/>
        <p:txBody>
          <a:bodyPr/>
          <a:lstStyle/>
          <a:p>
            <a:r>
              <a:rPr lang="en-US" altLang="zh-CN" dirty="0"/>
              <a:t>2.6.3  </a:t>
            </a:r>
            <a:r>
              <a:rPr kumimoji="1" lang="en-US" altLang="zh-CN" dirty="0">
                <a:solidFill>
                  <a:srgbClr val="000000"/>
                </a:solidFill>
                <a:ea typeface="黑体" panose="02010609060101010101" pitchFamily="49" charset="-122"/>
              </a:rPr>
              <a:t>PageRank</a:t>
            </a:r>
            <a:r>
              <a:rPr kumimoji="1" lang="zh-CN" altLang="en-US" dirty="0">
                <a:solidFill>
                  <a:srgbClr val="000000"/>
                </a:solidFill>
                <a:ea typeface="黑体" panose="02010609060101010101" pitchFamily="49" charset="-122"/>
              </a:rPr>
              <a:t>在</a:t>
            </a:r>
            <a:r>
              <a:rPr kumimoji="1" lang="en-US" altLang="zh-CN" dirty="0">
                <a:solidFill>
                  <a:srgbClr val="000000"/>
                </a:solidFill>
                <a:ea typeface="黑体" panose="02010609060101010101" pitchFamily="49" charset="-122"/>
              </a:rPr>
              <a:t>Pregel</a:t>
            </a:r>
            <a:r>
              <a:rPr kumimoji="1" lang="zh-CN" altLang="en-US" dirty="0">
                <a:solidFill>
                  <a:srgbClr val="000000"/>
                </a:solidFill>
                <a:ea typeface="黑体" panose="02010609060101010101" pitchFamily="49" charset="-122"/>
              </a:rPr>
              <a:t>与</a:t>
            </a:r>
            <a:r>
              <a:rPr kumimoji="1" lang="en-US" altLang="zh-CN" dirty="0">
                <a:solidFill>
                  <a:srgbClr val="000000"/>
                </a:solidFill>
                <a:ea typeface="黑体" panose="02010609060101010101" pitchFamily="49" charset="-122"/>
              </a:rPr>
              <a:t>MapReduce</a:t>
            </a:r>
            <a:r>
              <a:rPr kumimoji="1" lang="zh-CN" altLang="en-US" dirty="0">
                <a:solidFill>
                  <a:srgbClr val="000000"/>
                </a:solidFill>
                <a:ea typeface="黑体" panose="02010609060101010101" pitchFamily="49" charset="-122"/>
              </a:rPr>
              <a:t>中对比</a:t>
            </a:r>
            <a:endParaRPr lang="zh-CN" altLang="en-US" dirty="0"/>
          </a:p>
        </p:txBody>
      </p:sp>
      <p:sp>
        <p:nvSpPr>
          <p:cNvPr id="4" name="矩形 3"/>
          <p:cNvSpPr/>
          <p:nvPr/>
        </p:nvSpPr>
        <p:spPr>
          <a:xfrm>
            <a:off x="1019175" y="2151771"/>
            <a:ext cx="8654214" cy="3495957"/>
          </a:xfrm>
          <a:prstGeom prst="rect">
            <a:avLst/>
          </a:prstGeom>
        </p:spPr>
        <p:txBody>
          <a:bodyPr wrap="square">
            <a:spAutoFit/>
          </a:bodyPr>
          <a:lstStyle/>
          <a:p>
            <a:pPr marL="285750" indent="-285750">
              <a:buFont typeface="Wingdings" panose="05000000000000000000" pitchFamily="2" charset="2"/>
              <a:buChar char="n"/>
            </a:pPr>
            <a:r>
              <a:rPr lang="en-US" altLang="zh-CN" sz="1600" dirty="0">
                <a:latin typeface="+mn-ea"/>
              </a:rPr>
              <a:t>PageRank</a:t>
            </a:r>
            <a:r>
              <a:rPr lang="zh-CN" altLang="en-US" sz="1600" dirty="0">
                <a:latin typeface="+mn-ea"/>
              </a:rPr>
              <a:t>算法在</a:t>
            </a:r>
            <a:r>
              <a:rPr lang="en-US" altLang="zh-CN" sz="1600" dirty="0">
                <a:latin typeface="+mn-ea"/>
              </a:rPr>
              <a:t>Pregel</a:t>
            </a:r>
            <a:r>
              <a:rPr lang="zh-CN" altLang="en-US" sz="1600" dirty="0">
                <a:latin typeface="+mn-ea"/>
              </a:rPr>
              <a:t>和</a:t>
            </a:r>
            <a:r>
              <a:rPr lang="en-US" altLang="zh-CN" sz="1600" dirty="0">
                <a:latin typeface="+mn-ea"/>
              </a:rPr>
              <a:t>MapReduce</a:t>
            </a:r>
            <a:r>
              <a:rPr lang="zh-CN" altLang="en-US" sz="1600" dirty="0">
                <a:latin typeface="+mn-ea"/>
              </a:rPr>
              <a:t>中实现方式的区别主要表现在以下几个方面</a:t>
            </a:r>
            <a:endParaRPr lang="en-US" altLang="zh-CN" sz="1600" dirty="0">
              <a:latin typeface="+mn-ea"/>
            </a:endParaRPr>
          </a:p>
          <a:p>
            <a:pPr marL="285750" indent="-285750">
              <a:buFont typeface="Wingdings" panose="05000000000000000000" pitchFamily="2" charset="2"/>
              <a:buChar char="n"/>
            </a:pPr>
            <a:endParaRPr lang="zh-CN" altLang="en-US" sz="1600" dirty="0">
              <a:latin typeface="+mn-ea"/>
            </a:endParaRPr>
          </a:p>
          <a:p>
            <a:pPr lvl="1">
              <a:lnSpc>
                <a:spcPct val="150000"/>
              </a:lnSpc>
              <a:buFont typeface="Wingdings" panose="05000000000000000000" pitchFamily="2" charset="2"/>
              <a:buChar char="Ø"/>
            </a:pPr>
            <a:r>
              <a:rPr lang="en-US" altLang="zh-CN" sz="1600" dirty="0">
                <a:latin typeface="+mn-ea"/>
              </a:rPr>
              <a:t> Pregel</a:t>
            </a:r>
            <a:r>
              <a:rPr lang="zh-CN" altLang="en-US" sz="1600" dirty="0">
                <a:latin typeface="+mn-ea"/>
              </a:rPr>
              <a:t>将</a:t>
            </a:r>
            <a:r>
              <a:rPr lang="en-US" altLang="zh-CN" sz="1600" dirty="0">
                <a:latin typeface="+mn-ea"/>
              </a:rPr>
              <a:t>PageRank</a:t>
            </a:r>
            <a:r>
              <a:rPr lang="zh-CN" altLang="en-US" sz="1600" dirty="0">
                <a:latin typeface="+mn-ea"/>
              </a:rPr>
              <a:t>处理对象看成是连通图，而</a:t>
            </a:r>
            <a:r>
              <a:rPr lang="en-US" altLang="zh-CN" sz="1600" dirty="0">
                <a:latin typeface="+mn-ea"/>
              </a:rPr>
              <a:t>MapReduce</a:t>
            </a:r>
            <a:r>
              <a:rPr lang="zh-CN" altLang="en-US" sz="1600" dirty="0">
                <a:latin typeface="+mn-ea"/>
              </a:rPr>
              <a:t>则将其看成是键值对</a:t>
            </a:r>
            <a:endParaRPr lang="en-US" altLang="zh-CN" sz="1600" dirty="0">
              <a:latin typeface="+mn-ea"/>
            </a:endParaRPr>
          </a:p>
          <a:p>
            <a:pPr lvl="1">
              <a:lnSpc>
                <a:spcPct val="150000"/>
              </a:lnSpc>
              <a:buFont typeface="Wingdings" panose="05000000000000000000" pitchFamily="2" charset="2"/>
              <a:buChar char="Ø"/>
            </a:pPr>
            <a:endParaRPr lang="zh-CN" altLang="en-US" sz="1600" dirty="0">
              <a:latin typeface="+mn-ea"/>
            </a:endParaRPr>
          </a:p>
          <a:p>
            <a:pPr lvl="1">
              <a:lnSpc>
                <a:spcPct val="150000"/>
              </a:lnSpc>
              <a:buFont typeface="Wingdings" panose="05000000000000000000" pitchFamily="2" charset="2"/>
              <a:buChar char="Ø"/>
            </a:pPr>
            <a:r>
              <a:rPr lang="en-US" altLang="zh-CN" sz="1600" dirty="0">
                <a:latin typeface="+mn-ea"/>
              </a:rPr>
              <a:t> Pregel</a:t>
            </a:r>
            <a:r>
              <a:rPr lang="zh-CN" altLang="en-US" sz="1600" dirty="0">
                <a:latin typeface="+mn-ea"/>
              </a:rPr>
              <a:t>将计算细化到顶点，同时在顶点内控制循环迭代次数，而</a:t>
            </a:r>
            <a:r>
              <a:rPr lang="en-US" altLang="zh-CN" sz="1600" dirty="0">
                <a:latin typeface="+mn-ea"/>
              </a:rPr>
              <a:t>MapReduce</a:t>
            </a:r>
            <a:r>
              <a:rPr lang="zh-CN" altLang="en-US" sz="1600" dirty="0">
                <a:latin typeface="+mn-ea"/>
              </a:rPr>
              <a:t>则将计算批量化处理，按任务进行循环迭代控制</a:t>
            </a:r>
            <a:endParaRPr lang="en-US" altLang="zh-CN" sz="1600" dirty="0">
              <a:latin typeface="+mn-ea"/>
            </a:endParaRPr>
          </a:p>
          <a:p>
            <a:pPr lvl="1">
              <a:lnSpc>
                <a:spcPct val="150000"/>
              </a:lnSpc>
              <a:buFont typeface="Wingdings" panose="05000000000000000000" pitchFamily="2" charset="2"/>
              <a:buChar char="Ø"/>
            </a:pPr>
            <a:endParaRPr lang="zh-CN" altLang="en-US" sz="1600" dirty="0">
              <a:latin typeface="+mn-ea"/>
            </a:endParaRPr>
          </a:p>
          <a:p>
            <a:pPr lvl="1">
              <a:lnSpc>
                <a:spcPct val="150000"/>
              </a:lnSpc>
              <a:buFont typeface="Wingdings" panose="05000000000000000000" pitchFamily="2" charset="2"/>
              <a:buChar char="Ø"/>
            </a:pPr>
            <a:r>
              <a:rPr lang="zh-CN" altLang="en-US" sz="1600" dirty="0">
                <a:latin typeface="+mn-ea"/>
              </a:rPr>
              <a:t> 图算法如果用</a:t>
            </a:r>
            <a:r>
              <a:rPr lang="en-US" altLang="zh-CN" sz="1600" dirty="0">
                <a:latin typeface="+mn-ea"/>
              </a:rPr>
              <a:t>MapReduce</a:t>
            </a:r>
            <a:r>
              <a:rPr lang="zh-CN" altLang="en-US" sz="1600" dirty="0">
                <a:latin typeface="+mn-ea"/>
              </a:rPr>
              <a:t>实现，需要一系列的</a:t>
            </a:r>
            <a:r>
              <a:rPr lang="en-US" altLang="zh-CN" sz="1600" dirty="0">
                <a:latin typeface="+mn-ea"/>
              </a:rPr>
              <a:t>MapReduce</a:t>
            </a:r>
            <a:r>
              <a:rPr lang="zh-CN" altLang="en-US" sz="1600" dirty="0">
                <a:latin typeface="+mn-ea"/>
              </a:rPr>
              <a:t>的调用。从一个阶段到下一个阶段，它需要传递整个图的状态，会产生大量不必要的序列化和反序列化开销。而</a:t>
            </a:r>
            <a:r>
              <a:rPr lang="en-US" altLang="zh-CN" sz="1600" dirty="0">
                <a:latin typeface="+mn-ea"/>
              </a:rPr>
              <a:t>Pregel</a:t>
            </a:r>
            <a:r>
              <a:rPr lang="zh-CN" altLang="en-US" sz="1600" dirty="0">
                <a:latin typeface="+mn-ea"/>
              </a:rPr>
              <a:t>使用超步简化了这个过程</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1.1.3  </a:t>
            </a:r>
            <a:r>
              <a:rPr lang="zh-CN" altLang="en-US" dirty="0"/>
              <a:t>流计算概念</a:t>
            </a:r>
          </a:p>
        </p:txBody>
      </p:sp>
      <p:sp>
        <p:nvSpPr>
          <p:cNvPr id="4" name="内容占位符 1"/>
          <p:cNvSpPr>
            <a:spLocks noGrp="1"/>
          </p:cNvSpPr>
          <p:nvPr/>
        </p:nvSpPr>
        <p:spPr bwMode="auto">
          <a:xfrm>
            <a:off x="1150446" y="1956977"/>
            <a:ext cx="96647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p"/>
            </a:pPr>
            <a:r>
              <a:rPr lang="zh-CN" altLang="zh-CN" sz="1600" dirty="0"/>
              <a:t>流计算秉承一个基本理念，即</a:t>
            </a:r>
            <a:r>
              <a:rPr lang="zh-CN" altLang="zh-CN" sz="1600" b="1" dirty="0"/>
              <a:t>数据的价值随着时间的流逝而降低</a:t>
            </a:r>
            <a:r>
              <a:rPr lang="zh-CN" altLang="en-US" sz="1600" b="1" dirty="0"/>
              <a:t>，</a:t>
            </a:r>
            <a:r>
              <a:rPr lang="zh-CN" altLang="en-US" sz="1600" dirty="0"/>
              <a:t>如用户点击流</a:t>
            </a:r>
            <a:r>
              <a:rPr lang="zh-CN" altLang="zh-CN" sz="1600" dirty="0"/>
              <a:t>。因此，当事件出现时就应该立即进行处理，而不是缓存起来进行批量处理。为了及时处理流数据，就需要一个低延迟、可扩展、高可靠的处理引擎</a:t>
            </a:r>
            <a:endParaRPr lang="en-US" altLang="zh-CN" sz="1600" dirty="0"/>
          </a:p>
          <a:p>
            <a:pPr>
              <a:lnSpc>
                <a:spcPct val="150000"/>
              </a:lnSpc>
              <a:buFont typeface="Wingdings" panose="05000000000000000000" pitchFamily="2" charset="2"/>
              <a:buChar char="p"/>
            </a:pPr>
            <a:r>
              <a:rPr lang="zh-CN" altLang="zh-CN" sz="1600" dirty="0"/>
              <a:t>对于一个流计算系统来说，它应达到如下需求</a:t>
            </a:r>
            <a:endParaRPr lang="en-US" altLang="zh-CN" sz="1600" dirty="0"/>
          </a:p>
          <a:p>
            <a:pPr lvl="1">
              <a:lnSpc>
                <a:spcPct val="150000"/>
              </a:lnSpc>
            </a:pPr>
            <a:r>
              <a:rPr lang="zh-CN" altLang="zh-CN" sz="1600" b="1" dirty="0"/>
              <a:t>高性能</a:t>
            </a:r>
            <a:r>
              <a:rPr lang="zh-CN" altLang="zh-CN" sz="1600" dirty="0"/>
              <a:t>：处理大数据的基本要求，如每秒处理几十万条数据</a:t>
            </a:r>
          </a:p>
          <a:p>
            <a:pPr lvl="1">
              <a:lnSpc>
                <a:spcPct val="150000"/>
              </a:lnSpc>
            </a:pPr>
            <a:r>
              <a:rPr lang="zh-CN" altLang="zh-CN" sz="1600" b="1" dirty="0"/>
              <a:t>海量式</a:t>
            </a:r>
            <a:r>
              <a:rPr lang="zh-CN" altLang="zh-CN" sz="1600" dirty="0"/>
              <a:t>：支持</a:t>
            </a:r>
            <a:r>
              <a:rPr lang="en-US" altLang="zh-CN" sz="1600" dirty="0"/>
              <a:t>TB</a:t>
            </a:r>
            <a:r>
              <a:rPr lang="zh-CN" altLang="zh-CN" sz="1600" dirty="0"/>
              <a:t>级甚至是</a:t>
            </a:r>
            <a:r>
              <a:rPr lang="en-US" altLang="zh-CN" sz="1600" dirty="0"/>
              <a:t>PB</a:t>
            </a:r>
            <a:r>
              <a:rPr lang="zh-CN" altLang="zh-CN" sz="1600" dirty="0"/>
              <a:t>级的数据规模</a:t>
            </a:r>
          </a:p>
          <a:p>
            <a:pPr lvl="1">
              <a:lnSpc>
                <a:spcPct val="150000"/>
              </a:lnSpc>
            </a:pPr>
            <a:r>
              <a:rPr lang="zh-CN" altLang="zh-CN" sz="1600" b="1" dirty="0"/>
              <a:t>实时性</a:t>
            </a:r>
            <a:r>
              <a:rPr lang="zh-CN" altLang="zh-CN" sz="1600" dirty="0"/>
              <a:t>：保证较低的延迟时间，达到秒级别，甚至是毫秒级别</a:t>
            </a:r>
          </a:p>
          <a:p>
            <a:pPr lvl="1">
              <a:lnSpc>
                <a:spcPct val="150000"/>
              </a:lnSpc>
            </a:pPr>
            <a:r>
              <a:rPr lang="zh-CN" altLang="zh-CN" sz="1600" b="1" dirty="0"/>
              <a:t>分布式</a:t>
            </a:r>
            <a:r>
              <a:rPr lang="zh-CN" altLang="zh-CN" sz="1600" dirty="0"/>
              <a:t>：支持大数据的基本架构，必须能够平滑扩展</a:t>
            </a:r>
          </a:p>
          <a:p>
            <a:pPr lvl="1">
              <a:lnSpc>
                <a:spcPct val="150000"/>
              </a:lnSpc>
            </a:pPr>
            <a:r>
              <a:rPr lang="zh-CN" altLang="zh-CN" sz="1600" b="1" dirty="0"/>
              <a:t>易用性</a:t>
            </a:r>
            <a:r>
              <a:rPr lang="zh-CN" altLang="zh-CN" sz="1600" dirty="0"/>
              <a:t>：能够快速进行开发和部署</a:t>
            </a:r>
          </a:p>
          <a:p>
            <a:pPr lvl="1">
              <a:lnSpc>
                <a:spcPct val="150000"/>
              </a:lnSpc>
            </a:pPr>
            <a:r>
              <a:rPr lang="zh-CN" altLang="zh-CN" sz="1600" b="1" dirty="0"/>
              <a:t>可靠性</a:t>
            </a:r>
            <a:r>
              <a:rPr lang="zh-CN" altLang="zh-CN" sz="1600" dirty="0"/>
              <a:t>：能可靠地处理流数据</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流计算</a:t>
            </a:r>
          </a:p>
          <a:p>
            <a:endParaRPr lang="en-US" dirty="0"/>
          </a:p>
        </p:txBody>
      </p:sp>
      <p:sp>
        <p:nvSpPr>
          <p:cNvPr id="3" name="Content Placeholder 2"/>
          <p:cNvSpPr>
            <a:spLocks noGrp="1"/>
          </p:cNvSpPr>
          <p:nvPr>
            <p:ph sz="quarter" idx="13"/>
          </p:nvPr>
        </p:nvSpPr>
        <p:spPr/>
        <p:txBody>
          <a:bodyPr/>
          <a:lstStyle/>
          <a:p>
            <a:r>
              <a:rPr lang="en-US" altLang="zh-CN" dirty="0"/>
              <a:t>1.1.4 </a:t>
            </a:r>
            <a:r>
              <a:rPr lang="zh-CN" altLang="en-US" dirty="0"/>
              <a:t>流计算与</a:t>
            </a:r>
            <a:r>
              <a:rPr lang="en-US" altLang="zh-CN" dirty="0"/>
              <a:t>Hadoop</a:t>
            </a:r>
            <a:endParaRPr lang="zh-CN" altLang="en-US" dirty="0"/>
          </a:p>
        </p:txBody>
      </p:sp>
      <p:pic>
        <p:nvPicPr>
          <p:cNvPr id="5" name="图片 4"/>
          <p:cNvPicPr>
            <a:picLocks noChangeAspect="1"/>
          </p:cNvPicPr>
          <p:nvPr/>
        </p:nvPicPr>
        <p:blipFill>
          <a:blip r:embed="rId3"/>
          <a:stretch>
            <a:fillRect/>
          </a:stretch>
        </p:blipFill>
        <p:spPr>
          <a:xfrm>
            <a:off x="2364086" y="3069239"/>
            <a:ext cx="7463828" cy="2952000"/>
          </a:xfrm>
          <a:prstGeom prst="rect">
            <a:avLst/>
          </a:prstGeom>
        </p:spPr>
      </p:pic>
      <p:sp>
        <p:nvSpPr>
          <p:cNvPr id="8" name="矩形 7"/>
          <p:cNvSpPr/>
          <p:nvPr/>
        </p:nvSpPr>
        <p:spPr>
          <a:xfrm>
            <a:off x="1033780" y="1930072"/>
            <a:ext cx="8543357" cy="1323439"/>
          </a:xfrm>
          <a:prstGeom prst="rect">
            <a:avLst/>
          </a:prstGeom>
        </p:spPr>
        <p:txBody>
          <a:bodyPr wrap="square">
            <a:spAutoFit/>
          </a:bodyPr>
          <a:lstStyle/>
          <a:p>
            <a:pPr marL="285750" indent="-285750">
              <a:buFont typeface="Wingdings" panose="05000000000000000000" pitchFamily="2" charset="2"/>
              <a:buChar char="p"/>
            </a:pPr>
            <a:r>
              <a:rPr lang="en-US" altLang="zh-CN" sz="1600" dirty="0"/>
              <a:t>Hadoop</a:t>
            </a:r>
            <a:r>
              <a:rPr lang="zh-CN" altLang="zh-CN" sz="1600" dirty="0"/>
              <a:t>设计的初衷是面向大规模数据的批量处理，并行运行</a:t>
            </a:r>
            <a:r>
              <a:rPr lang="en-US" altLang="zh-CN" sz="1600" dirty="0"/>
              <a:t>MapReduce</a:t>
            </a:r>
            <a:r>
              <a:rPr lang="zh-CN" altLang="zh-CN" sz="1600" dirty="0"/>
              <a:t>任务，最后对结果进行汇总输出</a:t>
            </a:r>
            <a:endParaRPr lang="en-US" altLang="zh-CN" sz="1600" dirty="0"/>
          </a:p>
          <a:p>
            <a:pPr marL="285750" indent="-285750">
              <a:buFont typeface="Wingdings" panose="05000000000000000000" pitchFamily="2" charset="2"/>
              <a:buChar char="p"/>
            </a:pPr>
            <a:endParaRPr lang="en-US" altLang="zh-CN" sz="1600" dirty="0"/>
          </a:p>
          <a:p>
            <a:pPr marL="285750" indent="-285750">
              <a:buFont typeface="Wingdings" panose="05000000000000000000" pitchFamily="2" charset="2"/>
              <a:buChar char="p"/>
            </a:pPr>
            <a:r>
              <a:rPr lang="en-US" altLang="zh-CN" sz="1600" dirty="0"/>
              <a:t>MapReduce</a:t>
            </a:r>
            <a:r>
              <a:rPr lang="zh-CN" altLang="zh-CN" sz="1600" dirty="0"/>
              <a:t>是专门面向静态数据批量处理，内部机制为批处理做了高度优化，不适合处理持续的动态数据</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7618</Words>
  <Application>Microsoft Office PowerPoint</Application>
  <PresentationFormat>宽屏</PresentationFormat>
  <Paragraphs>550</Paragraphs>
  <Slides>70</Slides>
  <Notes>70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70</vt:i4>
      </vt:variant>
    </vt:vector>
  </HeadingPairs>
  <TitlesOfParts>
    <vt:vector size="83" baseType="lpstr">
      <vt:lpstr>PingFang SC</vt:lpstr>
      <vt:lpstr>等线 Light</vt:lpstr>
      <vt:lpstr>仿宋</vt:lpstr>
      <vt:lpstr>微软雅黑</vt:lpstr>
      <vt:lpstr>Arial</vt:lpstr>
      <vt:lpstr>Calibri</vt:lpstr>
      <vt:lpstr>Century Gothic</vt:lpstr>
      <vt:lpstr>Courier New</vt:lpstr>
      <vt:lpstr>Times New Roman</vt:lpstr>
      <vt:lpstr>Verdana</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Wanghui Huang</cp:lastModifiedBy>
  <cp:revision>823</cp:revision>
  <dcterms:created xsi:type="dcterms:W3CDTF">2015-08-18T02:51:00Z</dcterms:created>
  <dcterms:modified xsi:type="dcterms:W3CDTF">2020-04-22T08:07:20Z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2052-11.1.0.9440</vt:lpwstr>
  </property>
</Properties>
</file>